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49"/>
  </p:notesMasterIdLst>
  <p:handoutMasterIdLst>
    <p:handoutMasterId r:id="rId50"/>
  </p:handoutMasterIdLst>
  <p:sldIdLst>
    <p:sldId id="256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7" r:id="rId37"/>
    <p:sldId id="310" r:id="rId38"/>
    <p:sldId id="311" r:id="rId39"/>
    <p:sldId id="374" r:id="rId40"/>
    <p:sldId id="312" r:id="rId41"/>
    <p:sldId id="313" r:id="rId42"/>
    <p:sldId id="373" r:id="rId43"/>
    <p:sldId id="375" r:id="rId44"/>
    <p:sldId id="333" r:id="rId45"/>
    <p:sldId id="378" r:id="rId46"/>
    <p:sldId id="334" r:id="rId47"/>
    <p:sldId id="306" r:id="rId4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4261" autoAdjust="0"/>
  </p:normalViewPr>
  <p:slideViewPr>
    <p:cSldViewPr>
      <p:cViewPr>
        <p:scale>
          <a:sx n="70" d="100"/>
          <a:sy n="70" d="100"/>
        </p:scale>
        <p:origin x="-103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0E87D-A5EB-4973-A63B-2A5273E085A0}" type="datetimeFigureOut">
              <a:rPr lang="bg-BG" smtClean="0"/>
              <a:t>18.10.2017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B7DC-3B74-4B70-8FD8-51F5946E50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736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5A469-862F-417A-8BE8-9996598DC2E2}" type="datetimeFigureOut">
              <a:rPr lang="bg-BG" smtClean="0"/>
              <a:t>18.10.2017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0D5-22C3-4AB0-A0F3-746986BB024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751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616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45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28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245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28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28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42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285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28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Програмен</a:t>
            </a:r>
            <a:r>
              <a:rPr lang="ru-RU" dirty="0" smtClean="0"/>
              <a:t> период 2014 – 2020 г.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0D5-22C3-4AB0-A0F3-746986BB0248}" type="slidenum">
              <a:rPr lang="bg-BG" smtClean="0"/>
              <a:t>44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28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ndersonl\Desktop\Logistics 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4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ctrTitle"/>
          </p:nvPr>
        </p:nvSpPr>
        <p:spPr>
          <a:xfrm>
            <a:off x="466728" y="620713"/>
            <a:ext cx="8208961" cy="1470026"/>
          </a:xfrm>
        </p:spPr>
        <p:txBody>
          <a:bodyPr anchorCtr="1"/>
          <a:lstStyle>
            <a:lvl1pPr algn="ctr">
              <a:defRPr sz="4400" b="1"/>
            </a:lvl1pPr>
          </a:lstStyle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4" name="Rectangle 3"/>
          <p:cNvSpPr txBox="1">
            <a:spLocks noGrp="1"/>
          </p:cNvSpPr>
          <p:nvPr>
            <p:ph type="subTitle" idx="1"/>
          </p:nvPr>
        </p:nvSpPr>
        <p:spPr>
          <a:xfrm>
            <a:off x="468309" y="2205039"/>
            <a:ext cx="8207370" cy="863595"/>
          </a:xfrm>
        </p:spPr>
        <p:txBody>
          <a:bodyPr anchorCtr="1"/>
          <a:lstStyle>
            <a:lvl1pPr marL="0" indent="0" algn="ctr">
              <a:spcBef>
                <a:spcPts val="900"/>
              </a:spcBef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bg-BG"/>
              <a:t>Щракнете за редакция стил подзагл. обр.</a:t>
            </a:r>
            <a:endParaRPr lang="en-GB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00C8D-01FF-48EB-9E70-D287472B139F}" type="slidenum">
              <a:rPr/>
              <a:pPr lvl="0"/>
              <a:t>‹#›</a:t>
            </a:fld>
            <a:endParaRPr lang="en-GB"/>
          </a:p>
        </p:txBody>
      </p:sp>
      <p:pic>
        <p:nvPicPr>
          <p:cNvPr id="8" name="Картина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5347274"/>
            <a:ext cx="822201" cy="10340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10"/>
          <p:cNvSpPr/>
          <p:nvPr/>
        </p:nvSpPr>
        <p:spPr>
          <a:xfrm>
            <a:off x="64529" y="5761405"/>
            <a:ext cx="954368" cy="9606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61F5B"/>
          </a:solidFill>
          <a:ln w="25402">
            <a:solidFill>
              <a:srgbClr val="03144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1018897" y="5761405"/>
            <a:ext cx="954368" cy="9606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61F5B"/>
          </a:solidFill>
          <a:ln w="25402">
            <a:solidFill>
              <a:srgbClr val="03144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Овал 12"/>
          <p:cNvSpPr/>
          <p:nvPr/>
        </p:nvSpPr>
        <p:spPr>
          <a:xfrm>
            <a:off x="1979712" y="5761405"/>
            <a:ext cx="954368" cy="9606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61F5B"/>
          </a:solidFill>
          <a:ln w="25402">
            <a:solidFill>
              <a:srgbClr val="03144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721617"/>
      </p:ext>
    </p:extLst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0" cap="all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9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GB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4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0A9932-A36C-4C64-9EBB-24681DF95924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36351"/>
      </p:ext>
    </p:extLst>
  </p:cSld>
  <p:clrMapOvr>
    <a:masterClrMapping/>
  </p:clrMapOvr>
  <p:transition>
    <p:fad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333333"/>
                </a:solidFill>
                <a:uFillTx/>
                <a:latin typeface="Neo San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F2635-10C8-44C3-AC64-5EE61EF0F349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438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3023" y="836611"/>
            <a:ext cx="4441826" cy="528954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spcBef>
                <a:spcPts val="400"/>
              </a:spcBef>
              <a:defRPr/>
            </a:lvl4pPr>
            <a:lvl5pPr>
              <a:defRPr sz="1800"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67253" y="836611"/>
            <a:ext cx="4441826" cy="528954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spcBef>
                <a:spcPts val="400"/>
              </a:spcBef>
              <a:defRPr/>
            </a:lvl4pPr>
            <a:lvl5pPr>
              <a:defRPr sz="1800"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CABB47-501F-4A60-A5F4-F831A9FCC541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173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4B9C5B-C006-46A4-81B4-1EA66D8246AA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019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4DCD1E-9CB8-4CFE-8930-B205694AD675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12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340F23-3EB8-448E-A139-1DD3B9BB2F7D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197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4D0D3C-D716-4312-9454-73CAAE22CEDF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52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bg-BG"/>
              <a:t>Щракнете върху иконата, за да добавите картина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03AE03-AEBE-413D-BE70-A63BC12EA583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054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9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andersonl\Desktop\Logistics slide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069" y="51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73023" y="836611"/>
            <a:ext cx="9036045" cy="3960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1692270" y="188915"/>
            <a:ext cx="7416798" cy="4905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5" name="Rectangle 9"/>
          <p:cNvSpPr txBox="1">
            <a:spLocks noGrp="1"/>
          </p:cNvSpPr>
          <p:nvPr>
            <p:ph type="dt" sz="half" idx="2"/>
          </p:nvPr>
        </p:nvSpPr>
        <p:spPr>
          <a:xfrm>
            <a:off x="2916241" y="6337304"/>
            <a:ext cx="158432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Rectangle 10"/>
          <p:cNvSpPr txBox="1">
            <a:spLocks noGrp="1"/>
          </p:cNvSpPr>
          <p:nvPr>
            <p:ph type="ftr" sz="quarter" idx="3"/>
          </p:nvPr>
        </p:nvSpPr>
        <p:spPr>
          <a:xfrm>
            <a:off x="4572000" y="6337304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Rectangle 11"/>
          <p:cNvSpPr txBox="1">
            <a:spLocks noGrp="1"/>
          </p:cNvSpPr>
          <p:nvPr>
            <p:ph type="sldNum" sz="quarter" idx="4"/>
          </p:nvPr>
        </p:nvSpPr>
        <p:spPr>
          <a:xfrm>
            <a:off x="7947022" y="6337304"/>
            <a:ext cx="116204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F12852C7-83AC-4CEE-B377-3BA3AD255AA4}" type="slidenum">
              <a:rPr/>
              <a:pPr lvl="0"/>
              <a:t>‹#›</a:t>
            </a:fld>
            <a:endParaRPr lang="en-GB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59" y="5347274"/>
            <a:ext cx="822201" cy="10340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2"/>
          <p:cNvSpPr/>
          <p:nvPr/>
        </p:nvSpPr>
        <p:spPr>
          <a:xfrm>
            <a:off x="64529" y="5761405"/>
            <a:ext cx="954368" cy="9606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61F5B"/>
          </a:solidFill>
          <a:ln w="25402">
            <a:solidFill>
              <a:srgbClr val="03144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Овал 10"/>
          <p:cNvSpPr/>
          <p:nvPr/>
        </p:nvSpPr>
        <p:spPr>
          <a:xfrm>
            <a:off x="1018897" y="5761405"/>
            <a:ext cx="954368" cy="9606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61F5B"/>
          </a:solidFill>
          <a:ln w="25402">
            <a:solidFill>
              <a:srgbClr val="03144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Овал 11"/>
          <p:cNvSpPr/>
          <p:nvPr/>
        </p:nvSpPr>
        <p:spPr>
          <a:xfrm>
            <a:off x="1973256" y="5761405"/>
            <a:ext cx="954368" cy="9606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61F5B"/>
          </a:solidFill>
          <a:ln w="25402">
            <a:solidFill>
              <a:srgbClr val="03144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xStyles>
    <p:titleStyle>
      <a:lvl1pPr marL="0" marR="0" lvl="0" indent="0" algn="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bg-BG" sz="2400" b="0" i="0" u="none" strike="noStrike" kern="0" cap="none" spc="0" baseline="0">
          <a:solidFill>
            <a:srgbClr val="FFFFFF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bg-BG" sz="2400" b="0" i="0" u="none" strike="noStrike" kern="0" cap="none" spc="0" baseline="0">
          <a:solidFill>
            <a:srgbClr val="061F5B"/>
          </a:solidFill>
          <a:uFillTx/>
          <a:latin typeface="Arial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bg-BG" sz="2200" b="0" i="0" u="none" strike="noStrike" kern="0" cap="none" spc="0" baseline="0">
          <a:solidFill>
            <a:srgbClr val="061F5B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•"/>
        <a:tabLst/>
        <a:defRPr lang="bg-BG" sz="2000" b="0" i="0" u="none" strike="noStrike" kern="0" cap="none" spc="0" baseline="0">
          <a:solidFill>
            <a:srgbClr val="061F5B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100000"/>
        <a:buChar char="–"/>
        <a:tabLst/>
        <a:defRPr lang="bg-BG" sz="1800" b="0" i="0" u="none" strike="noStrike" kern="0" cap="none" spc="0" baseline="0">
          <a:solidFill>
            <a:srgbClr val="061F5B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»"/>
        <a:tabLst/>
        <a:defRPr lang="bg-BG" sz="1600" b="0" i="0" u="none" strike="noStrike" kern="0" cap="none" spc="0" baseline="0">
          <a:solidFill>
            <a:srgbClr val="061F5B"/>
          </a:solidFill>
          <a:uFillTx/>
          <a:latin typeface="Arial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-93661" y="6453185"/>
            <a:ext cx="8532815" cy="3667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4D4D4D"/>
                </a:solidFill>
                <a:uFillTx/>
                <a:latin typeface="Neo Sans" pitchFamily="34"/>
              </a:rPr>
              <a:t>m62 </a:t>
            </a:r>
            <a:r>
              <a:rPr lang="en-GB" sz="1200" b="0" i="0" u="none" strike="noStrike" kern="1200" cap="none" spc="0" baseline="0" dirty="0" err="1">
                <a:solidFill>
                  <a:srgbClr val="4D4D4D"/>
                </a:solidFill>
                <a:uFillTx/>
                <a:latin typeface="Neo Sans" pitchFamily="34"/>
              </a:rPr>
              <a:t>visualcommunications</a:t>
            </a:r>
            <a:r>
              <a:rPr lang="en-GB" sz="1200" b="0" i="0" u="none" strike="noStrike" kern="1200" cap="none" spc="0" baseline="0" dirty="0">
                <a:solidFill>
                  <a:srgbClr val="4D4D4D"/>
                </a:solidFill>
                <a:uFillTx/>
                <a:latin typeface="Neo Sans" pitchFamily="34"/>
              </a:rPr>
              <a:t> is the global leader in presentation effectiveness, from offices in the UK, USA, and Singapore</a:t>
            </a:r>
          </a:p>
        </p:txBody>
      </p:sp>
      <p:pic>
        <p:nvPicPr>
          <p:cNvPr id="4" name="Picture 4" descr="m62-logo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8502648" y="6484933"/>
            <a:ext cx="381003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1">
            <a:hlinkClick r:id="rId15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260347" y="777870"/>
            <a:ext cx="20002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2">
            <a:hlinkClick r:id="rId17"/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287341" y="2673348"/>
            <a:ext cx="20002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3">
            <a:hlinkClick r:id="rId19"/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>
          <a:xfrm>
            <a:off x="287341" y="4568827"/>
            <a:ext cx="200025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8">
            <a:hlinkClick r:id="rId15"/>
          </p:cNvPr>
          <p:cNvSpPr txBox="1"/>
          <p:nvPr/>
        </p:nvSpPr>
        <p:spPr>
          <a:xfrm>
            <a:off x="379411" y="2290764"/>
            <a:ext cx="1636711" cy="2127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135971"/>
                </a:solidFill>
                <a:uFillTx/>
                <a:latin typeface="Neo Sans" pitchFamily="34"/>
              </a:rPr>
              <a:t>Beyond Bullet Points</a:t>
            </a:r>
          </a:p>
        </p:txBody>
      </p:sp>
      <p:sp>
        <p:nvSpPr>
          <p:cNvPr id="9" name="Text Box 9">
            <a:hlinkClick r:id="rId17"/>
          </p:cNvPr>
          <p:cNvSpPr txBox="1"/>
          <p:nvPr/>
        </p:nvSpPr>
        <p:spPr>
          <a:xfrm>
            <a:off x="379411" y="4189415"/>
            <a:ext cx="1417640" cy="2127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135971"/>
                </a:solidFill>
                <a:uFillTx/>
                <a:latin typeface="Neo Sans" pitchFamily="34"/>
              </a:rPr>
              <a:t>PowerPoint Slides</a:t>
            </a:r>
          </a:p>
        </p:txBody>
      </p:sp>
      <p:sp>
        <p:nvSpPr>
          <p:cNvPr id="10" name="Text Box 10">
            <a:hlinkClick r:id="rId19"/>
          </p:cNvPr>
          <p:cNvSpPr txBox="1"/>
          <p:nvPr/>
        </p:nvSpPr>
        <p:spPr>
          <a:xfrm>
            <a:off x="379411" y="6084883"/>
            <a:ext cx="1598608" cy="2127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135971"/>
                </a:solidFill>
                <a:uFillTx/>
                <a:latin typeface="Neo Sans" pitchFamily="34"/>
              </a:rPr>
              <a:t>PowerPoint Training</a:t>
            </a:r>
          </a:p>
        </p:txBody>
      </p:sp>
      <p:pic>
        <p:nvPicPr>
          <p:cNvPr id="11" name="Picture 11" descr="b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>
          <a:xfrm>
            <a:off x="2520945" y="777870"/>
            <a:ext cx="6362696" cy="52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2"/>
          <p:cNvSpPr txBox="1"/>
          <p:nvPr/>
        </p:nvSpPr>
        <p:spPr>
          <a:xfrm>
            <a:off x="28575" y="188915"/>
            <a:ext cx="9115425" cy="3667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b="0" i="0" u="none" strike="noStrike" kern="1200" cap="none" spc="0" baseline="0">
                <a:solidFill>
                  <a:srgbClr val="333333"/>
                </a:solidFill>
                <a:uFillTx/>
                <a:latin typeface="Neo Sans" pitchFamily="34"/>
              </a:rPr>
              <a:t>It’s not the </a:t>
            </a:r>
            <a:r>
              <a:rPr lang="en-GB" sz="2100" b="1" i="0" u="none" strike="noStrike" kern="1200" cap="none" spc="0" baseline="0">
                <a:solidFill>
                  <a:srgbClr val="333333"/>
                </a:solidFill>
                <a:uFillTx/>
                <a:latin typeface="Neo Sans" pitchFamily="34"/>
              </a:rPr>
              <a:t>design</a:t>
            </a:r>
            <a:r>
              <a:rPr lang="en-GB" sz="2100" b="0" i="0" u="none" strike="noStrike" kern="1200" cap="none" spc="0" baseline="0">
                <a:solidFill>
                  <a:srgbClr val="333333"/>
                </a:solidFill>
                <a:uFillTx/>
                <a:latin typeface="Neo Sans" pitchFamily="34"/>
              </a:rPr>
              <a:t> of your template, it’s what you </a:t>
            </a:r>
            <a:r>
              <a:rPr lang="en-GB" sz="2100" b="1" i="0" u="none" strike="noStrike" kern="1200" cap="none" spc="0" baseline="0">
                <a:solidFill>
                  <a:srgbClr val="333333"/>
                </a:solidFill>
                <a:uFillTx/>
                <a:latin typeface="Neo Sans" pitchFamily="34"/>
              </a:rPr>
              <a:t>do with it</a:t>
            </a:r>
            <a:r>
              <a:rPr lang="en-GB" sz="2100" b="0" i="0" u="none" strike="noStrike" kern="1200" cap="none" spc="0" baseline="0">
                <a:solidFill>
                  <a:srgbClr val="333333"/>
                </a:solidFill>
                <a:uFillTx/>
                <a:latin typeface="Neo Sans" pitchFamily="34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466728" y="620713"/>
            <a:ext cx="8208961" cy="1152103"/>
          </a:xfrm>
        </p:spPr>
        <p:txBody>
          <a:bodyPr/>
          <a:lstStyle/>
          <a:p>
            <a:pPr lvl="0"/>
            <a:r>
              <a:rPr lang="bg-BG" i="1" dirty="0"/>
              <a:t>Община Благоевград</a:t>
            </a:r>
            <a:endParaRPr lang="en-US" i="1" dirty="0"/>
          </a:p>
        </p:txBody>
      </p:sp>
      <p:sp>
        <p:nvSpPr>
          <p:cNvPr id="3" name="Rectangle 3"/>
          <p:cNvSpPr txBox="1">
            <a:spLocks noGrp="1"/>
          </p:cNvSpPr>
          <p:nvPr>
            <p:ph type="subTitle" idx="1"/>
          </p:nvPr>
        </p:nvSpPr>
        <p:spPr>
          <a:xfrm>
            <a:off x="468309" y="1988841"/>
            <a:ext cx="8207370" cy="3744415"/>
          </a:xfrm>
        </p:spPr>
        <p:txBody>
          <a:bodyPr/>
          <a:lstStyle/>
          <a:p>
            <a:r>
              <a:rPr lang="ru-RU" sz="3300" i="1" dirty="0" smtClean="0"/>
              <a:t>Успешно </a:t>
            </a:r>
            <a:r>
              <a:rPr lang="bg-BG" sz="3300" i="1" dirty="0" smtClean="0"/>
              <a:t>реализирани проекти по Оперативна програма </a:t>
            </a:r>
          </a:p>
          <a:p>
            <a:r>
              <a:rPr lang="bg-BG" sz="3300" i="1" dirty="0" smtClean="0"/>
              <a:t>„Регионално </a:t>
            </a:r>
            <a:r>
              <a:rPr lang="ru-RU" sz="3300" i="1" dirty="0" smtClean="0"/>
              <a:t>развитие</a:t>
            </a:r>
            <a:r>
              <a:rPr lang="ru-RU" sz="3300" i="1" dirty="0"/>
              <a:t>“</a:t>
            </a:r>
            <a:endParaRPr lang="ru-RU" sz="3300" i="1" dirty="0" smtClean="0"/>
          </a:p>
          <a:p>
            <a:r>
              <a:rPr lang="ru-RU" sz="3300" i="1" dirty="0" smtClean="0"/>
              <a:t> 2007-2013 г.</a:t>
            </a:r>
            <a:endParaRPr lang="en-US" sz="3300" i="1" dirty="0" smtClean="0"/>
          </a:p>
          <a:p>
            <a:r>
              <a:rPr lang="bg-BG" sz="2400" i="1" dirty="0" smtClean="0"/>
              <a:t>Костадин Георгиев </a:t>
            </a:r>
          </a:p>
          <a:p>
            <a:r>
              <a:rPr lang="bg-BG" sz="2400" i="1" dirty="0" smtClean="0"/>
              <a:t>Началник – отдел „Устойчиво развитие и европейски проекти"</a:t>
            </a:r>
            <a:endParaRPr lang="bg-BG" sz="2400" dirty="0" smtClean="0"/>
          </a:p>
        </p:txBody>
      </p:sp>
      <p:sp>
        <p:nvSpPr>
          <p:cNvPr id="4" name="Текстово поле 1"/>
          <p:cNvSpPr txBox="1"/>
          <p:nvPr/>
        </p:nvSpPr>
        <p:spPr>
          <a:xfrm>
            <a:off x="2987820" y="6300609"/>
            <a:ext cx="345638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пл. „Георги Измирлиев“</a:t>
            </a:r>
            <a:r>
              <a:rPr lang="en-US" sz="1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lang="bg-BG" sz="1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№1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www.blgmun.com</a:t>
            </a:r>
            <a:endParaRPr lang="bg-BG" sz="14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5112670"/>
          </a:xfrm>
        </p:spPr>
        <p:txBody>
          <a:bodyPr/>
          <a:lstStyle/>
          <a:p>
            <a:pPr lvl="1">
              <a:defRPr/>
            </a:pPr>
            <a:endParaRPr lang="bg-B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1">
              <a:defRPr/>
            </a:pP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Дневен </a:t>
            </a: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център за деца и младежи с увреждания „Зорница“; </a:t>
            </a:r>
          </a:p>
          <a:p>
            <a:pPr lvl="1"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Център за работа с деца на улицата и приют за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безнадзорни;</a:t>
            </a:r>
          </a:p>
          <a:p>
            <a:pPr marL="457200" lvl="1" indent="0">
              <a:buNone/>
              <a:defRPr/>
            </a:pPr>
            <a:endParaRPr lang="bg-B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Закупено </a:t>
            </a: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необходимото обзавеждане и оборудване.</a:t>
            </a:r>
          </a:p>
          <a:p>
            <a:pPr>
              <a:defRPr/>
            </a:pP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Постигната икономия на енергия от обновяване на сградите. </a:t>
            </a:r>
          </a:p>
          <a:p>
            <a:pPr>
              <a:defRPr/>
            </a:pP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Създадени временни и постоянни работни места. </a:t>
            </a:r>
          </a:p>
          <a:p>
            <a:pPr marL="0" indent="0" algn="just">
              <a:buNone/>
            </a:pPr>
            <a:endParaRPr lang="bg-BG" u="sng" dirty="0" smtClean="0"/>
          </a:p>
          <a:p>
            <a:pPr marL="0" indent="0">
              <a:buNone/>
            </a:pPr>
            <a:endParaRPr lang="bg-BG" dirty="0" smtClean="0"/>
          </a:p>
          <a:p>
            <a:pPr>
              <a:buFont typeface="Wingdings" panose="05000000000000000000" pitchFamily="2" charset="2"/>
              <a:buChar char="ü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9752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536606"/>
          </a:xfrm>
        </p:spPr>
        <p:txBody>
          <a:bodyPr/>
          <a:lstStyle/>
          <a:p>
            <a:pPr algn="just"/>
            <a:endParaRPr lang="bg-BG" b="1" dirty="0" smtClean="0"/>
          </a:p>
          <a:p>
            <a:pPr marL="0" indent="0" algn="just">
              <a:buNone/>
            </a:pPr>
            <a:endParaRPr lang="bg-BG" b="1" i="1" u="sng" dirty="0">
              <a:solidFill>
                <a:srgbClr val="FF0000"/>
              </a:solidFill>
            </a:endParaRPr>
          </a:p>
        </p:txBody>
      </p:sp>
      <p:pic>
        <p:nvPicPr>
          <p:cNvPr id="5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73" y="1052511"/>
            <a:ext cx="2567578" cy="19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11" y="1042570"/>
            <a:ext cx="250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4" y="3106320"/>
            <a:ext cx="30051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48" y="3217445"/>
            <a:ext cx="24606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11" y="3127174"/>
            <a:ext cx="2616151" cy="19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Картина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55245"/>
            <a:ext cx="30035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87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107503" y="836610"/>
            <a:ext cx="8856985" cy="5040662"/>
          </a:xfrm>
        </p:spPr>
        <p:txBody>
          <a:bodyPr/>
          <a:lstStyle/>
          <a:p>
            <a:pPr algn="ctr">
              <a:buNone/>
            </a:pPr>
            <a:r>
              <a:rPr lang="bg-BG" b="1" i="1" dirty="0" smtClean="0"/>
              <a:t>Проект: </a:t>
            </a:r>
            <a:r>
              <a:rPr lang="bg-BG" dirty="0" smtClean="0"/>
              <a:t>„</a:t>
            </a:r>
            <a:r>
              <a:rPr lang="ru-RU" dirty="0" err="1" smtClean="0"/>
              <a:t>Здравословна</a:t>
            </a:r>
            <a:r>
              <a:rPr lang="ru-RU" dirty="0" smtClean="0"/>
              <a:t> </a:t>
            </a:r>
            <a:r>
              <a:rPr lang="ru-RU" dirty="0"/>
              <a:t>и достъпна градска среда </a:t>
            </a:r>
            <a:r>
              <a:rPr lang="ru-RU" dirty="0" smtClean="0"/>
              <a:t>в Община Благоевград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“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b="1" i="1" dirty="0" smtClean="0"/>
              <a:t>Обща стойност на проекта: 5 019 466,86 лв.;</a:t>
            </a:r>
          </a:p>
          <a:p>
            <a:pPr algn="just"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b="1" i="1" dirty="0" smtClean="0"/>
              <a:t>Продължителност на проекта: 24 месеца; </a:t>
            </a:r>
          </a:p>
          <a:p>
            <a:pPr algn="just">
              <a:buNone/>
            </a:pPr>
            <a:r>
              <a:rPr lang="ru-RU" b="1" i="1" dirty="0" smtClean="0"/>
              <a:t>Постигнатите резултати от проекта са:</a:t>
            </a:r>
          </a:p>
          <a:p>
            <a:pPr algn="just">
              <a:buNone/>
            </a:pPr>
            <a:endParaRPr lang="ru-RU" b="1" i="1" dirty="0" smtClean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Реконструирани и изградени две паркови зони в кв. „Струмско“ с обща площ 13,4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дка.;</a:t>
            </a:r>
          </a:p>
          <a:p>
            <a:pPr marL="0" indent="0">
              <a:buNone/>
              <a:defRPr/>
            </a:pPr>
            <a:endParaRPr lang="bg-B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Монтирани </a:t>
            </a: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детски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съоръжения;</a:t>
            </a:r>
          </a:p>
          <a:p>
            <a:pPr algn="just">
              <a:buNone/>
            </a:pPr>
            <a:endParaRPr lang="bg-BG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12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lvl="0"/>
            <a:endParaRPr lang="bg-BG" dirty="0" smtClean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Реконструирана </a:t>
            </a:r>
            <a:r>
              <a:rPr lang="bg-BG" dirty="0" err="1">
                <a:solidFill>
                  <a:srgbClr val="002060"/>
                </a:solidFill>
                <a:cs typeface="Times New Roman" pitchFamily="18" charset="0"/>
              </a:rPr>
              <a:t>алейна</a:t>
            </a: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 мрежа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Озеленяване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Изградено осветление на парковите зони;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Изградени системи </a:t>
            </a: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за поливане на зелени площи и отвеждане на отпадните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води.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None/>
            </a:pPr>
            <a:endParaRPr lang="bg-BG" b="1" u="sng" dirty="0">
              <a:solidFill>
                <a:schemeClr val="tx1"/>
              </a:solidFill>
            </a:endParaRPr>
          </a:p>
        </p:txBody>
      </p:sp>
      <p:pic>
        <p:nvPicPr>
          <p:cNvPr id="5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76870"/>
            <a:ext cx="2457424" cy="18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4" y="3669955"/>
            <a:ext cx="2379471" cy="178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Картина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283420" cy="180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59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752630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Ø"/>
              <a:defRPr/>
            </a:pPr>
            <a:endParaRPr lang="bg-B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Ремонтирани </a:t>
            </a: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и рехабилитирани 12 улици от първостепенната улична мрежа на гр. Благоевград с приблизителна дължина 8 500 л.м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.;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Полагане на нова асфалтова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настилка; 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Коригиране и ремонт на пътни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бордюри; 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Оформяне на места за достъп за хора с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увреждания; 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Ремонт на тротоарни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настилки;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Полагане на хоризонтална и вертикална пътна 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маркировка;</a:t>
            </a:r>
            <a:endParaRPr lang="bg-BG" dirty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/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552489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5112670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/>
              <a:t>Проект</a:t>
            </a:r>
            <a:r>
              <a:rPr lang="bg-BG" b="1" i="1" dirty="0" smtClean="0"/>
              <a:t>: </a:t>
            </a:r>
            <a:r>
              <a:rPr lang="bg-BG" dirty="0" smtClean="0"/>
              <a:t>„</a:t>
            </a:r>
            <a:r>
              <a:rPr lang="ru-RU" dirty="0" err="1" smtClean="0"/>
              <a:t>Здравословна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достъпна</a:t>
            </a:r>
            <a:r>
              <a:rPr lang="ru-RU" dirty="0"/>
              <a:t> </a:t>
            </a:r>
            <a:r>
              <a:rPr lang="ru-RU" dirty="0" err="1"/>
              <a:t>градска</a:t>
            </a:r>
            <a:r>
              <a:rPr lang="ru-RU" dirty="0"/>
              <a:t> среда в Община </a:t>
            </a:r>
            <a:r>
              <a:rPr lang="ru-RU" dirty="0" smtClean="0"/>
              <a:t>Благоевград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“</a:t>
            </a:r>
            <a:r>
              <a:rPr lang="ru-RU" dirty="0" smtClean="0"/>
              <a:t>;</a:t>
            </a:r>
            <a:endParaRPr lang="ru-RU" dirty="0"/>
          </a:p>
          <a:p>
            <a:pPr marL="0" lvl="0" indent="0">
              <a:buNone/>
            </a:pPr>
            <a:endParaRPr lang="bg-BG" dirty="0" smtClean="0"/>
          </a:p>
        </p:txBody>
      </p:sp>
      <p:pic>
        <p:nvPicPr>
          <p:cNvPr id="5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35" y="1628800"/>
            <a:ext cx="236061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90" y="3212976"/>
            <a:ext cx="2371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38" y="1628800"/>
            <a:ext cx="240188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10" y="3230438"/>
            <a:ext cx="24018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225901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45" y="1625625"/>
            <a:ext cx="23018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52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lvl="0"/>
            <a:endParaRPr lang="bg-BG" dirty="0"/>
          </a:p>
          <a:p>
            <a:pPr marL="0" lvl="0" indent="0">
              <a:buNone/>
            </a:pPr>
            <a:endParaRPr lang="bg-BG" dirty="0" smtClean="0"/>
          </a:p>
        </p:txBody>
      </p:sp>
      <p:pic>
        <p:nvPicPr>
          <p:cNvPr id="5" name="Картина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697706"/>
            <a:ext cx="20034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124744"/>
            <a:ext cx="32639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2" y="3718719"/>
            <a:ext cx="267335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Картина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77" y="3345787"/>
            <a:ext cx="28194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9181"/>
            <a:ext cx="28432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Картина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99344"/>
            <a:ext cx="32623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0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81321" y="836712"/>
            <a:ext cx="9036045" cy="468052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bg-BG" b="1" i="1" dirty="0" smtClean="0"/>
              <a:t>Проект:</a:t>
            </a:r>
            <a:r>
              <a:rPr lang="bg-BG" i="1" dirty="0" smtClean="0"/>
              <a:t> </a:t>
            </a:r>
            <a:r>
              <a:rPr lang="bg-BG" i="1" dirty="0" smtClean="0">
                <a:solidFill>
                  <a:srgbClr val="002060"/>
                </a:solidFill>
              </a:rPr>
              <a:t>„</a:t>
            </a:r>
            <a:r>
              <a:rPr lang="bg-BG" altLang="bg-BG" i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Прилагане на мерки за енергийна ефективност в образователната инфраструктура в община Благоевград</a:t>
            </a:r>
            <a:r>
              <a:rPr lang="bg-BG" altLang="bg-BG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“</a:t>
            </a:r>
          </a:p>
          <a:p>
            <a:pPr algn="just">
              <a:buNone/>
            </a:pPr>
            <a:r>
              <a:rPr lang="ru-RU" b="1" i="1" dirty="0"/>
              <a:t>Обща стойност на проекта: </a:t>
            </a:r>
            <a:r>
              <a:rPr lang="ru-RU" b="1" i="1" dirty="0" smtClean="0"/>
              <a:t>3 155 905,21 лв</a:t>
            </a:r>
            <a:r>
              <a:rPr lang="ru-RU" b="1" i="1" dirty="0"/>
              <a:t>.;</a:t>
            </a:r>
          </a:p>
          <a:p>
            <a:pPr algn="just">
              <a:buNone/>
            </a:pPr>
            <a:r>
              <a:rPr lang="ru-RU" b="1" i="1" dirty="0" smtClean="0"/>
              <a:t>Продължителност </a:t>
            </a:r>
            <a:r>
              <a:rPr lang="ru-RU" b="1" i="1" dirty="0"/>
              <a:t>на проекта: 24 месеца; </a:t>
            </a:r>
          </a:p>
          <a:p>
            <a:pPr algn="just">
              <a:buNone/>
            </a:pPr>
            <a:r>
              <a:rPr lang="ru-RU" b="1" i="1" dirty="0"/>
              <a:t>Постигнатите резултати от проекта </a:t>
            </a:r>
            <a:r>
              <a:rPr lang="ru-RU" b="1" i="1" dirty="0" smtClean="0"/>
              <a:t>са:</a:t>
            </a:r>
          </a:p>
          <a:p>
            <a:pPr algn="just">
              <a:buNone/>
            </a:pPr>
            <a:endParaRPr lang="ru-RU" b="1" i="1" dirty="0" smtClean="0"/>
          </a:p>
          <a:p>
            <a:pPr algn="just"/>
            <a:r>
              <a:rPr lang="bg-BG" dirty="0" smtClean="0"/>
              <a:t>Поставена топлоизолация </a:t>
            </a:r>
            <a:r>
              <a:rPr lang="bg-BG" dirty="0"/>
              <a:t>на външни стени, топло </a:t>
            </a:r>
            <a:r>
              <a:rPr lang="bg-BG" dirty="0" smtClean="0"/>
              <a:t>и хидроизолация </a:t>
            </a:r>
            <a:r>
              <a:rPr lang="bg-BG" dirty="0"/>
              <a:t>на покриви, газификация, подмяна на дограма на 8 училища и 4 детски заведения от общинската образователна </a:t>
            </a:r>
            <a:r>
              <a:rPr lang="bg-BG" dirty="0" smtClean="0"/>
              <a:t>инфраструктура;</a:t>
            </a:r>
            <a:endParaRPr lang="bg-B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1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lvl="0"/>
            <a:endParaRPr lang="bg-BG" dirty="0" smtClean="0"/>
          </a:p>
        </p:txBody>
      </p:sp>
      <p:pic>
        <p:nvPicPr>
          <p:cNvPr id="5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69" y="3110259"/>
            <a:ext cx="23479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83" y="3990584"/>
            <a:ext cx="20653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19376"/>
            <a:ext cx="200818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4" y="914147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7" y="2991279"/>
            <a:ext cx="2162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81" y="895362"/>
            <a:ext cx="2058987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Картина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94" y="2451685"/>
            <a:ext cx="2052716" cy="15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Картина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53" y="895362"/>
            <a:ext cx="2952328" cy="22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47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824638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dirty="0" smtClean="0"/>
              <a:t>Проект:</a:t>
            </a:r>
            <a:r>
              <a:rPr lang="bg-BG" dirty="0" smtClean="0"/>
              <a:t> </a:t>
            </a:r>
            <a:r>
              <a:rPr lang="bg-BG" i="1" dirty="0" smtClean="0"/>
              <a:t>„Корекция на дерета през село Еленово, Община Благоевград“</a:t>
            </a:r>
          </a:p>
          <a:p>
            <a:pPr marL="0" lvl="0" indent="0" algn="ctr">
              <a:buNone/>
            </a:pPr>
            <a:endParaRPr lang="bg-BG" i="1" dirty="0" smtClean="0"/>
          </a:p>
          <a:p>
            <a:pPr algn="just">
              <a:buNone/>
            </a:pPr>
            <a:r>
              <a:rPr lang="ru-RU" b="1" i="1" dirty="0"/>
              <a:t>Обща стойност на проекта: </a:t>
            </a:r>
            <a:r>
              <a:rPr lang="ru-RU" b="1" i="1" dirty="0" smtClean="0"/>
              <a:t>705 263,07 лв</a:t>
            </a:r>
            <a:r>
              <a:rPr lang="ru-RU" b="1" i="1" dirty="0"/>
              <a:t>.;</a:t>
            </a:r>
          </a:p>
          <a:p>
            <a:pPr algn="just">
              <a:buNone/>
            </a:pPr>
            <a:r>
              <a:rPr lang="ru-RU" b="1" i="1" dirty="0"/>
              <a:t>Продължителност на проекта: </a:t>
            </a:r>
            <a:r>
              <a:rPr lang="ru-RU" b="1" i="1" dirty="0" smtClean="0"/>
              <a:t>26 </a:t>
            </a:r>
            <a:r>
              <a:rPr lang="ru-RU" b="1" i="1" dirty="0"/>
              <a:t>месеца; </a:t>
            </a:r>
          </a:p>
          <a:p>
            <a:pPr algn="just">
              <a:buNone/>
            </a:pPr>
            <a:r>
              <a:rPr lang="ru-RU" b="1" i="1" dirty="0"/>
              <a:t>Постигнатите резултати от проекта са</a:t>
            </a:r>
            <a:r>
              <a:rPr lang="ru-RU" b="1" i="1" dirty="0" smtClean="0"/>
              <a:t>:</a:t>
            </a:r>
          </a:p>
          <a:p>
            <a:pPr algn="just"/>
            <a:r>
              <a:rPr lang="bg-BG" dirty="0"/>
              <a:t>И</a:t>
            </a:r>
            <a:r>
              <a:rPr lang="bg-BG" dirty="0" smtClean="0"/>
              <a:t>зградени стоманобетонови </a:t>
            </a:r>
            <a:r>
              <a:rPr lang="bg-BG" dirty="0"/>
              <a:t>конструкции, с дължини </a:t>
            </a:r>
            <a:r>
              <a:rPr lang="bg-BG" dirty="0" smtClean="0"/>
              <a:t>416 </a:t>
            </a:r>
            <a:r>
              <a:rPr lang="bg-BG" dirty="0"/>
              <a:t>метра и 360 метра, както и на открит профил бетонова облицовка на р. Еленовска (в частта, образувана от сливането на </a:t>
            </a:r>
            <a:r>
              <a:rPr lang="bg-BG" dirty="0" smtClean="0"/>
              <a:t>две </a:t>
            </a:r>
            <a:r>
              <a:rPr lang="bg-BG" dirty="0"/>
              <a:t>дерета) с дължина 385 метра. </a:t>
            </a:r>
            <a:r>
              <a:rPr lang="bg-BG" dirty="0" smtClean="0"/>
              <a:t>Изградени съоръжения </a:t>
            </a:r>
            <a:r>
              <a:rPr lang="bg-BG" dirty="0"/>
              <a:t>за предотвратяване на наводненията в с. Еленово.</a:t>
            </a:r>
            <a:endParaRPr lang="ru-RU" b="1" i="1" dirty="0"/>
          </a:p>
          <a:p>
            <a:pPr marL="0" lvl="0" indent="0" algn="just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2816883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824638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 smtClean="0"/>
              <a:t>Проект: </a:t>
            </a:r>
            <a:r>
              <a:rPr lang="bg-BG" dirty="0" smtClean="0"/>
              <a:t>„Ремонт и рехабилитация на път IV – 10059 – с. Горно Церово, Община Благоевград, област Благоевград /I-1 София – Кулата/, отклонение за с.Горно Церово от км 1+600 на път IV 10064 и  път IV-10089 – с. Марулево, община Благоевград, област Благоевград“</a:t>
            </a:r>
          </a:p>
          <a:p>
            <a:pPr marL="0" indent="0" algn="just">
              <a:buNone/>
            </a:pPr>
            <a:r>
              <a:rPr lang="ru-RU" b="1" i="1" dirty="0" smtClean="0"/>
              <a:t>Обща стойност на проекта: 2 934 897,66 лв.;</a:t>
            </a:r>
          </a:p>
          <a:p>
            <a:pPr marL="0" indent="0" algn="just">
              <a:buNone/>
            </a:pPr>
            <a:r>
              <a:rPr lang="ru-RU" b="1" i="1" dirty="0" smtClean="0"/>
              <a:t>Продължителност на проекта - 20 месеца;</a:t>
            </a:r>
          </a:p>
          <a:p>
            <a:pPr marL="0" indent="0" algn="just">
              <a:buNone/>
            </a:pPr>
            <a:r>
              <a:rPr lang="ru-RU" b="1" i="1" dirty="0" smtClean="0"/>
              <a:t>Постигнатите резултати от проекта са:</a:t>
            </a:r>
          </a:p>
          <a:p>
            <a:pPr algn="just"/>
            <a:r>
              <a:rPr lang="ru-RU" i="1" dirty="0" smtClean="0"/>
              <a:t>Ремонтирани и рехабилитирани участъци от общинската пътна мрежа с обща дължина около 12 км.;</a:t>
            </a:r>
          </a:p>
          <a:p>
            <a:pPr algn="just"/>
            <a:r>
              <a:rPr lang="bg-BG" i="1" dirty="0" smtClean="0"/>
              <a:t>Подобрен достъп за населението на село Горно Церово и село Марулево</a:t>
            </a:r>
          </a:p>
          <a:p>
            <a:pPr marL="0" lvl="0" indent="0" algn="just">
              <a:buNone/>
            </a:pPr>
            <a:endParaRPr lang="bg-BG" dirty="0"/>
          </a:p>
          <a:p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044541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i="1" dirty="0"/>
              <a:t>Проект:</a:t>
            </a:r>
            <a:r>
              <a:rPr lang="bg-BG" i="1" dirty="0"/>
              <a:t> „Корекция на дерета през село Еленово, Община Благоевград</a:t>
            </a:r>
            <a:r>
              <a:rPr lang="bg-BG" i="1" dirty="0" smtClean="0"/>
              <a:t>“</a:t>
            </a:r>
          </a:p>
          <a:p>
            <a:pPr marL="0" lvl="0" indent="0" algn="ctr">
              <a:buNone/>
            </a:pPr>
            <a:endParaRPr lang="bg-BG" i="1" dirty="0"/>
          </a:p>
          <a:p>
            <a:pPr marL="0" lvl="0" indent="0" algn="ctr">
              <a:buNone/>
            </a:pPr>
            <a:endParaRPr lang="bg-BG" i="1" dirty="0"/>
          </a:p>
          <a:p>
            <a:pPr marL="0" lvl="0" indent="0">
              <a:buNone/>
            </a:pPr>
            <a:endParaRPr lang="bg-BG" dirty="0" smtClean="0"/>
          </a:p>
        </p:txBody>
      </p:sp>
      <p:pic>
        <p:nvPicPr>
          <p:cNvPr id="1026" name="Picture 2" descr="C:\Users\K2669~1.GEO\AppData\Local\Temp\Rar$DIa0.812\SAM_2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3" y="2780928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2669~1.GEO\AppData\Local\Temp\Rar$DIa0.846\SAM_2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66" y="2132856"/>
            <a:ext cx="2922426" cy="21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2669~1.GEO\AppData\Local\Temp\Rar$DIa0.320\SAM_21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85018"/>
            <a:ext cx="2922425" cy="21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07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608614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i="1" dirty="0" smtClean="0"/>
              <a:t>Проект:</a:t>
            </a:r>
            <a:r>
              <a:rPr lang="bg-BG" dirty="0" smtClean="0"/>
              <a:t> </a:t>
            </a:r>
            <a:r>
              <a:rPr lang="bg-BG" i="1" dirty="0" smtClean="0"/>
              <a:t>„Разработване на интегриран план за градско възстановяване и развитие на община Благоевград“</a:t>
            </a:r>
          </a:p>
          <a:p>
            <a:pPr marL="0" lvl="0" indent="0" algn="just">
              <a:buNone/>
            </a:pPr>
            <a:endParaRPr lang="bg-BG" i="1" dirty="0"/>
          </a:p>
          <a:p>
            <a:pPr algn="just">
              <a:buNone/>
            </a:pPr>
            <a:r>
              <a:rPr lang="ru-RU" b="1" i="1" dirty="0"/>
              <a:t>Обща стойност на проекта: </a:t>
            </a:r>
            <a:r>
              <a:rPr lang="ru-RU" b="1" i="1" dirty="0" smtClean="0"/>
              <a:t>292 049,26 лв</a:t>
            </a:r>
            <a:r>
              <a:rPr lang="ru-RU" b="1" i="1" dirty="0"/>
              <a:t>.;</a:t>
            </a:r>
          </a:p>
          <a:p>
            <a:pPr algn="just">
              <a:buNone/>
            </a:pPr>
            <a:r>
              <a:rPr lang="ru-RU" b="1" i="1" dirty="0"/>
              <a:t>Продължителност на проекта: </a:t>
            </a:r>
            <a:r>
              <a:rPr lang="ru-RU" b="1" i="1" dirty="0" smtClean="0"/>
              <a:t>32 </a:t>
            </a:r>
            <a:r>
              <a:rPr lang="ru-RU" b="1" i="1" dirty="0"/>
              <a:t>месеца; </a:t>
            </a:r>
          </a:p>
          <a:p>
            <a:pPr algn="just">
              <a:buNone/>
            </a:pPr>
            <a:r>
              <a:rPr lang="ru-RU" b="1" i="1" dirty="0"/>
              <a:t>Постигнатите резултати от проекта са</a:t>
            </a:r>
            <a:r>
              <a:rPr lang="ru-RU" b="1" i="1" dirty="0" smtClean="0"/>
              <a:t>:</a:t>
            </a:r>
          </a:p>
          <a:p>
            <a:pPr algn="just"/>
            <a:r>
              <a:rPr lang="bg-BG" dirty="0" smtClean="0"/>
              <a:t>Изработен </a:t>
            </a:r>
            <a:r>
              <a:rPr lang="bg-BG" dirty="0"/>
              <a:t>интегриран план за градско развитие, насочен към устойчиво и трайно преодоляване на високата концентрация на икономически, природни и социални проблеми в центъра на агломерационния ареал - Благоевград. </a:t>
            </a:r>
            <a:endParaRPr lang="ru-RU" b="1" i="1" dirty="0"/>
          </a:p>
          <a:p>
            <a:pPr marL="0" lvl="0" indent="0" algn="just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175753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marL="0" indent="0" algn="ctr">
              <a:buNone/>
            </a:pPr>
            <a:r>
              <a:rPr lang="bg-BG" i="1" dirty="0"/>
              <a:t>Определени са 3 зони за въздействие, както следва:</a:t>
            </a:r>
          </a:p>
          <a:p>
            <a:pPr lvl="0"/>
            <a:r>
              <a:rPr lang="bg-BG" dirty="0"/>
              <a:t>„Зона с преобладаващ социален характер</a:t>
            </a:r>
            <a:r>
              <a:rPr lang="bg-BG" dirty="0" smtClean="0"/>
              <a:t>”;</a:t>
            </a:r>
            <a:endParaRPr lang="bg-BG" dirty="0"/>
          </a:p>
          <a:p>
            <a:pPr lvl="0"/>
            <a:r>
              <a:rPr lang="bg-BG" dirty="0"/>
              <a:t>„Зона с потенциал на икономическо развитие</a:t>
            </a:r>
            <a:r>
              <a:rPr lang="bg-BG" dirty="0" smtClean="0"/>
              <a:t>”;</a:t>
            </a:r>
            <a:endParaRPr lang="bg-BG" dirty="0"/>
          </a:p>
          <a:p>
            <a:r>
              <a:rPr lang="bg-BG" dirty="0" smtClean="0"/>
              <a:t>„Зона </a:t>
            </a:r>
            <a:r>
              <a:rPr lang="bg-BG" dirty="0"/>
              <a:t>за публични функции с висока обществена значимост</a:t>
            </a:r>
            <a:r>
              <a:rPr lang="bg-BG" dirty="0" smtClean="0"/>
              <a:t>”.</a:t>
            </a:r>
          </a:p>
          <a:p>
            <a:pPr marL="0" indent="0">
              <a:buNone/>
            </a:pPr>
            <a:endParaRPr lang="bg-BG" dirty="0"/>
          </a:p>
          <a:p>
            <a:pPr lvl="0"/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04603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i="1" dirty="0" smtClean="0"/>
              <a:t>Проект:</a:t>
            </a:r>
            <a:r>
              <a:rPr lang="bg-BG" dirty="0" smtClean="0"/>
              <a:t> </a:t>
            </a:r>
            <a:r>
              <a:rPr lang="bg-BG" i="1" dirty="0" smtClean="0"/>
              <a:t>„Ремонт и оборудване на СБАЛО „Св. Мина“ – Благоевград“</a:t>
            </a:r>
          </a:p>
          <a:p>
            <a:pPr algn="just">
              <a:buNone/>
            </a:pPr>
            <a:r>
              <a:rPr lang="ru-RU" b="1" i="1" dirty="0" smtClean="0"/>
              <a:t>Обща </a:t>
            </a:r>
            <a:r>
              <a:rPr lang="ru-RU" b="1" i="1" dirty="0"/>
              <a:t>стойност на проекта: </a:t>
            </a:r>
            <a:r>
              <a:rPr lang="ru-RU" b="1" i="1" dirty="0" smtClean="0"/>
              <a:t>5 373 155,00лв</a:t>
            </a:r>
            <a:r>
              <a:rPr lang="ru-RU" b="1" i="1" dirty="0"/>
              <a:t>.;</a:t>
            </a:r>
          </a:p>
          <a:p>
            <a:pPr algn="just">
              <a:buNone/>
            </a:pPr>
            <a:r>
              <a:rPr lang="ru-RU" b="1" i="1" dirty="0"/>
              <a:t>Продължителност на проекта: </a:t>
            </a:r>
            <a:r>
              <a:rPr lang="ru-RU" b="1" i="1" dirty="0" smtClean="0"/>
              <a:t>32 </a:t>
            </a:r>
            <a:r>
              <a:rPr lang="ru-RU" b="1" i="1" dirty="0"/>
              <a:t>месеца; </a:t>
            </a:r>
          </a:p>
          <a:p>
            <a:pPr algn="just">
              <a:buNone/>
            </a:pPr>
            <a:r>
              <a:rPr lang="ru-RU" b="1" i="1" dirty="0"/>
              <a:t>Постигнатите резултати от проекта </a:t>
            </a:r>
            <a:r>
              <a:rPr lang="ru-RU" b="1" i="1" dirty="0" smtClean="0"/>
              <a:t>са:</a:t>
            </a:r>
          </a:p>
          <a:p>
            <a:pPr algn="just"/>
            <a:r>
              <a:rPr lang="bg-BG" dirty="0" smtClean="0"/>
              <a:t>Създаден онкологичен </a:t>
            </a:r>
            <a:r>
              <a:rPr lang="bg-BG" dirty="0"/>
              <a:t>и лъчетерапевтичен </a:t>
            </a:r>
            <a:r>
              <a:rPr lang="bg-BG" dirty="0" smtClean="0"/>
              <a:t>център, който </a:t>
            </a:r>
            <a:r>
              <a:rPr lang="bg-BG" dirty="0"/>
              <a:t>създаде възможности за извършване на всички видове лъчелечение на болни с онкологични и някои неонкологични заболявания. Обслужват се пациенти лекувани или консултирани в болницата, както и пациенти насочени от други лечебни заведения от цялата страна. </a:t>
            </a: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871095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824638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/>
              <a:t>Проект:</a:t>
            </a:r>
            <a:r>
              <a:rPr lang="bg-BG" dirty="0"/>
              <a:t> </a:t>
            </a:r>
            <a:r>
              <a:rPr lang="bg-BG" i="1" dirty="0"/>
              <a:t>„Ремонт и оборудване на СБАЛО „Св. Мина“ – Благоевград“</a:t>
            </a:r>
          </a:p>
          <a:p>
            <a:pPr marL="0" lvl="0" indent="0">
              <a:buNone/>
            </a:pPr>
            <a:endParaRPr lang="bg-BG" dirty="0" smtClean="0"/>
          </a:p>
        </p:txBody>
      </p:sp>
      <p:pic>
        <p:nvPicPr>
          <p:cNvPr id="6147" name="Picture 3" descr="D:\Snimki_proekti\snimki\DSC00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Snimki_proekti\snimki\DSC00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1"/>
            <a:ext cx="3744416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.Georgiev\AppData\Local\Microsoft\Windows\Temporary Internet Files\Content.Outlook\LFPZEYC3\1410186048 - Коп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0" y="3815177"/>
            <a:ext cx="3456384" cy="23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.Georgiev\AppData\Local\Microsoft\Windows\Temporary Internet Files\Content.Outlook\LFPZEYC3\1410186060 - Коп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15177"/>
            <a:ext cx="3324202" cy="22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81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5184678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i="1" dirty="0" smtClean="0"/>
              <a:t>Проект: </a:t>
            </a:r>
            <a:r>
              <a:rPr lang="bg-BG" i="1" dirty="0" smtClean="0"/>
              <a:t>„Изграждане на три ЦНСТ и реконструкция на едно Защитено жилище на територията на община Благоевград“</a:t>
            </a:r>
          </a:p>
          <a:p>
            <a:pPr algn="just">
              <a:buNone/>
            </a:pPr>
            <a:r>
              <a:rPr lang="ru-RU" b="1" i="1" dirty="0"/>
              <a:t>Обща стойност на проекта: </a:t>
            </a:r>
            <a:r>
              <a:rPr lang="ru-RU" b="1" i="1" dirty="0" smtClean="0"/>
              <a:t>1 537 257,43 лв.;</a:t>
            </a:r>
            <a:endParaRPr lang="ru-RU" b="1" i="1" dirty="0"/>
          </a:p>
          <a:p>
            <a:pPr algn="just">
              <a:buNone/>
            </a:pPr>
            <a:r>
              <a:rPr lang="ru-RU" b="1" i="1" dirty="0"/>
              <a:t>Продължителност на проекта: </a:t>
            </a:r>
            <a:r>
              <a:rPr lang="ru-RU" b="1" i="1" dirty="0" smtClean="0"/>
              <a:t>24 </a:t>
            </a:r>
            <a:r>
              <a:rPr lang="ru-RU" b="1" i="1" dirty="0"/>
              <a:t>месеца; </a:t>
            </a:r>
          </a:p>
          <a:p>
            <a:pPr algn="just">
              <a:buNone/>
            </a:pPr>
            <a:r>
              <a:rPr lang="ru-RU" b="1" i="1" dirty="0"/>
              <a:t>Постигнатите резултати от проекта са:</a:t>
            </a:r>
          </a:p>
          <a:p>
            <a:pPr algn="just"/>
            <a:r>
              <a:rPr lang="bg-BG" dirty="0" smtClean="0"/>
              <a:t>Изградиха се </a:t>
            </a:r>
            <a:r>
              <a:rPr lang="bg-BG" dirty="0"/>
              <a:t>2 </a:t>
            </a:r>
            <a:r>
              <a:rPr lang="bg-BG" dirty="0" smtClean="0"/>
              <a:t>броя </a:t>
            </a:r>
            <a:r>
              <a:rPr lang="bg-BG" dirty="0"/>
              <a:t>ЦНСТ в кв. Ален мак, 1 </a:t>
            </a:r>
            <a:r>
              <a:rPr lang="bg-BG" dirty="0" smtClean="0"/>
              <a:t>брой в </a:t>
            </a:r>
            <a:r>
              <a:rPr lang="bg-BG" dirty="0"/>
              <a:t>кв. Струмско и се реконструира едно защитено жилище на ул. „Тодор Александров</a:t>
            </a:r>
            <a:r>
              <a:rPr lang="bg-BG" dirty="0" smtClean="0"/>
              <a:t>” в град Благоевград. С изграждането им се осигури </a:t>
            </a:r>
            <a:r>
              <a:rPr lang="ru-RU" dirty="0" smtClean="0"/>
              <a:t>подходяща </a:t>
            </a:r>
            <a:r>
              <a:rPr lang="ru-RU" dirty="0"/>
              <a:t>и </a:t>
            </a:r>
            <a:r>
              <a:rPr lang="ru-RU" dirty="0"/>
              <a:t>ефективна</a:t>
            </a:r>
            <a:r>
              <a:rPr lang="ru-RU" dirty="0"/>
              <a:t> </a:t>
            </a:r>
            <a:r>
              <a:rPr lang="ru-RU" dirty="0"/>
              <a:t>социална</a:t>
            </a:r>
            <a:r>
              <a:rPr lang="ru-RU" dirty="0"/>
              <a:t> инфраструктура, </a:t>
            </a:r>
            <a:r>
              <a:rPr lang="ru-RU" dirty="0"/>
              <a:t>допринасяща</a:t>
            </a:r>
            <a:r>
              <a:rPr lang="ru-RU" dirty="0"/>
              <a:t> за </a:t>
            </a:r>
            <a:r>
              <a:rPr lang="ru-RU" dirty="0"/>
              <a:t>предоставяне</a:t>
            </a:r>
            <a:r>
              <a:rPr lang="ru-RU" dirty="0"/>
              <a:t> на нов вид </a:t>
            </a:r>
            <a:r>
              <a:rPr lang="ru-RU" dirty="0"/>
              <a:t>резидентни</a:t>
            </a:r>
            <a:r>
              <a:rPr lang="ru-RU" dirty="0"/>
              <a:t> и </a:t>
            </a:r>
            <a:r>
              <a:rPr lang="ru-RU" dirty="0"/>
              <a:t>съпътващи</a:t>
            </a:r>
            <a:r>
              <a:rPr lang="ru-RU" dirty="0"/>
              <a:t> услуги в Община Благоевград, </a:t>
            </a:r>
            <a:r>
              <a:rPr lang="ru-RU" dirty="0"/>
              <a:t>които</a:t>
            </a:r>
            <a:r>
              <a:rPr lang="ru-RU" dirty="0"/>
              <a:t> да заменят </a:t>
            </a:r>
            <a:r>
              <a:rPr lang="ru-RU" dirty="0"/>
              <a:t>институционалната</a:t>
            </a:r>
            <a:r>
              <a:rPr lang="ru-RU" dirty="0"/>
              <a:t> </a:t>
            </a:r>
            <a:r>
              <a:rPr lang="ru-RU" dirty="0" smtClean="0"/>
              <a:t>грижа</a:t>
            </a:r>
            <a:r>
              <a:rPr lang="ru-RU" dirty="0" smtClean="0"/>
              <a:t>.</a:t>
            </a:r>
            <a:endParaRPr lang="bg-BG" dirty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924177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/>
              <a:t>Проект: </a:t>
            </a:r>
            <a:r>
              <a:rPr lang="bg-BG" i="1" dirty="0"/>
              <a:t>„Изграждане на три ЦНСТ и реконструкция на едно Защитено жилище на територията на община Благоевград</a:t>
            </a:r>
            <a:r>
              <a:rPr lang="bg-BG" i="1" dirty="0" smtClean="0"/>
              <a:t>“</a:t>
            </a:r>
          </a:p>
          <a:p>
            <a:pPr marL="0" indent="0" algn="ctr">
              <a:buNone/>
            </a:pPr>
            <a:endParaRPr lang="bg-BG" i="1" dirty="0"/>
          </a:p>
          <a:p>
            <a:pPr marL="0" lvl="0" indent="0" algn="ctr">
              <a:buNone/>
            </a:pPr>
            <a:endParaRPr lang="bg-BG" dirty="0" smtClean="0"/>
          </a:p>
        </p:txBody>
      </p:sp>
      <p:pic>
        <p:nvPicPr>
          <p:cNvPr id="7170" name="Picture 2" descr="C:\Users\K.Georgiev\AppData\Local\Microsoft\Windows\Temporary Internet Files\Content.Outlook\LFPZEYC3\dva-centrove-nastanqvane-semeen-tip-blagoevgra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1089"/>
            <a:ext cx="3960440" cy="26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.Georgiev\AppData\Local\Microsoft\Windows\Temporary Internet Files\Content.Outlook\LFPZEYC3\цнс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3789906"/>
            <a:ext cx="2988332" cy="21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.Georgiev\AppData\Local\Microsoft\Windows\Temporary Internet Files\Content.Outlook\LFPZEYC3\dva-centrove-nastanqvane-semeen-tip-blagoevgra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42" y="3789906"/>
            <a:ext cx="3182444" cy="21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00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9864" y="836712"/>
            <a:ext cx="9036045" cy="4896544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i="1" dirty="0" smtClean="0"/>
              <a:t>Проект:</a:t>
            </a:r>
            <a:r>
              <a:rPr lang="bg-BG" dirty="0" smtClean="0"/>
              <a:t> </a:t>
            </a:r>
            <a:r>
              <a:rPr lang="bg-BG" i="1" dirty="0" smtClean="0"/>
              <a:t>„Долината на Струма“</a:t>
            </a:r>
          </a:p>
          <a:p>
            <a:pPr algn="just">
              <a:buNone/>
            </a:pPr>
            <a:r>
              <a:rPr lang="ru-RU" b="1" i="1" dirty="0" smtClean="0"/>
              <a:t>Обща </a:t>
            </a:r>
            <a:r>
              <a:rPr lang="ru-RU" b="1" i="1" dirty="0"/>
              <a:t>стойност на проекта: </a:t>
            </a:r>
            <a:r>
              <a:rPr lang="ru-RU" b="1" i="1" dirty="0" smtClean="0"/>
              <a:t>496 220,00 лв</a:t>
            </a:r>
            <a:r>
              <a:rPr lang="ru-RU" b="1" i="1" dirty="0"/>
              <a:t>.;</a:t>
            </a:r>
          </a:p>
          <a:p>
            <a:pPr algn="just">
              <a:buNone/>
            </a:pPr>
            <a:r>
              <a:rPr lang="ru-RU" b="1" i="1" dirty="0"/>
              <a:t>Продължителност на проекта: 24 месеца; </a:t>
            </a:r>
          </a:p>
          <a:p>
            <a:pPr algn="just">
              <a:buNone/>
            </a:pPr>
            <a:r>
              <a:rPr lang="ru-RU" b="1" i="1" dirty="0"/>
              <a:t>Постигнатите резултати от проекта са</a:t>
            </a:r>
            <a:r>
              <a:rPr lang="ru-RU" b="1" i="1" dirty="0" smtClean="0"/>
              <a:t>:</a:t>
            </a:r>
          </a:p>
          <a:p>
            <a:pPr lvl="0" algn="just"/>
            <a:r>
              <a:rPr lang="bg-BG" dirty="0"/>
              <a:t>Повишаване на привлекателността и конкурентноспособността на района;</a:t>
            </a:r>
          </a:p>
          <a:p>
            <a:pPr algn="just"/>
            <a:r>
              <a:rPr lang="bg-BG" dirty="0"/>
              <a:t>Подобряване, обновяване и доразвиване на съществуващите туристически атракции и продукти на територията на общините Бл</a:t>
            </a:r>
            <a:r>
              <a:rPr lang="en-US" dirty="0"/>
              <a:t>a</a:t>
            </a:r>
            <a:r>
              <a:rPr lang="bg-BG" dirty="0"/>
              <a:t>гоевград, Симитли и Кочериново чрез създаване на комплексен регионален туристически продукт;</a:t>
            </a:r>
            <a:endParaRPr lang="en-US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2007284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/>
              <a:t>Проект:</a:t>
            </a:r>
            <a:r>
              <a:rPr lang="bg-BG" dirty="0"/>
              <a:t> </a:t>
            </a:r>
            <a:r>
              <a:rPr lang="bg-BG" i="1" dirty="0"/>
              <a:t>„Долината на Струма</a:t>
            </a:r>
            <a:r>
              <a:rPr lang="bg-BG" i="1" dirty="0" smtClean="0"/>
              <a:t>“</a:t>
            </a:r>
          </a:p>
          <a:p>
            <a:pPr marL="0" indent="0" algn="ctr">
              <a:buNone/>
            </a:pPr>
            <a:endParaRPr lang="bg-BG" i="1" dirty="0"/>
          </a:p>
          <a:p>
            <a:pPr lvl="0" algn="just"/>
            <a:r>
              <a:rPr lang="bg-BG" dirty="0"/>
              <a:t>Намаляване на териториалната концентрация на туризма и равномерно разпределение на ползите от него;</a:t>
            </a:r>
          </a:p>
          <a:p>
            <a:pPr lvl="0" algn="just"/>
            <a:r>
              <a:rPr lang="bg-BG" dirty="0"/>
              <a:t>Повишаване на информираността на туристи и заинтересовани лица за туризма в региона в резултат на проведената маркетингова и рекламна кампания.</a:t>
            </a:r>
          </a:p>
          <a:p>
            <a:pPr marL="0" lvl="0" indent="0">
              <a:buNone/>
            </a:pPr>
            <a:endParaRPr lang="bg-BG" dirty="0" smtClean="0"/>
          </a:p>
        </p:txBody>
      </p:sp>
      <p:pic>
        <p:nvPicPr>
          <p:cNvPr id="5" name="Picture 7" descr="S:\ТАТЯНА МИШЕВА\PREZENTACIQ\logo col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82628"/>
            <a:ext cx="2952328" cy="21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73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752630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i="1" dirty="0" smtClean="0"/>
              <a:t>Проект:</a:t>
            </a:r>
            <a:r>
              <a:rPr lang="bg-BG" dirty="0" smtClean="0"/>
              <a:t> </a:t>
            </a:r>
            <a:r>
              <a:rPr lang="bg-BG" i="1" dirty="0" smtClean="0"/>
              <a:t>„Зелена и достъпна градска среда в община Благоевград“</a:t>
            </a:r>
          </a:p>
          <a:p>
            <a:pPr algn="just">
              <a:buNone/>
            </a:pPr>
            <a:endParaRPr lang="bg-BG" b="1" i="1" dirty="0"/>
          </a:p>
          <a:p>
            <a:pPr algn="just">
              <a:buNone/>
            </a:pPr>
            <a:r>
              <a:rPr lang="ru-RU" b="1" i="1" dirty="0" smtClean="0"/>
              <a:t>Обща </a:t>
            </a:r>
            <a:r>
              <a:rPr lang="ru-RU" b="1" i="1" dirty="0"/>
              <a:t>стойност на проекта: </a:t>
            </a:r>
            <a:r>
              <a:rPr lang="ru-RU" b="1" i="1" dirty="0" smtClean="0"/>
              <a:t>4 768 063,94 лв</a:t>
            </a:r>
            <a:r>
              <a:rPr lang="ru-RU" b="1" i="1" dirty="0"/>
              <a:t>.;</a:t>
            </a:r>
          </a:p>
          <a:p>
            <a:pPr algn="just">
              <a:buNone/>
            </a:pPr>
            <a:r>
              <a:rPr lang="ru-RU" b="1" i="1" dirty="0"/>
              <a:t>Продължителност на проекта: 24 месеца; </a:t>
            </a:r>
          </a:p>
          <a:p>
            <a:pPr algn="just">
              <a:buNone/>
            </a:pPr>
            <a:r>
              <a:rPr lang="ru-RU" b="1" i="1" dirty="0"/>
              <a:t>Постигнатите резултати от проекта са</a:t>
            </a:r>
            <a:r>
              <a:rPr lang="ru-RU" b="1" i="1" dirty="0" smtClean="0"/>
              <a:t>:</a:t>
            </a:r>
          </a:p>
          <a:p>
            <a:pPr lvl="0"/>
            <a:r>
              <a:rPr lang="en-US" dirty="0"/>
              <a:t>Рехабилитация на ул. "</a:t>
            </a:r>
            <a:r>
              <a:rPr lang="en-US" dirty="0" smtClean="0"/>
              <a:t>Атон„</a:t>
            </a:r>
            <a:r>
              <a:rPr lang="bg-BG" dirty="0" smtClean="0"/>
              <a:t>;</a:t>
            </a:r>
            <a:endParaRPr lang="bg-BG" dirty="0"/>
          </a:p>
          <a:p>
            <a:pPr lvl="0"/>
            <a:r>
              <a:rPr lang="ru-RU" dirty="0"/>
              <a:t>Рехабилитация на ул. "Преслав" и нова </a:t>
            </a:r>
            <a:r>
              <a:rPr lang="ru-RU" dirty="0" smtClean="0"/>
              <a:t>велоалея;</a:t>
            </a:r>
            <a:endParaRPr lang="bg-BG" dirty="0"/>
          </a:p>
          <a:p>
            <a:pPr lvl="0"/>
            <a:r>
              <a:rPr lang="ru-RU" dirty="0"/>
              <a:t>Рехабилитация на бул. "Пейо Яворов" и нова </a:t>
            </a:r>
            <a:r>
              <a:rPr lang="ru-RU" dirty="0" smtClean="0"/>
              <a:t>велоалея;</a:t>
            </a:r>
            <a:endParaRPr lang="bg-BG" dirty="0"/>
          </a:p>
          <a:p>
            <a:pPr lvl="0"/>
            <a:r>
              <a:rPr lang="ru-RU" dirty="0" smtClean="0"/>
              <a:t>Изградена велоалея </a:t>
            </a:r>
            <a:r>
              <a:rPr lang="ru-RU" dirty="0"/>
              <a:t>от ул. "Броди" до ул. "Пейо </a:t>
            </a:r>
            <a:r>
              <a:rPr lang="ru-RU" dirty="0" smtClean="0"/>
              <a:t>Яворов«;</a:t>
            </a:r>
            <a:endParaRPr lang="bg-BG" dirty="0"/>
          </a:p>
          <a:p>
            <a:pPr algn="just">
              <a:buNone/>
            </a:pPr>
            <a:endParaRPr lang="ru-RU" b="1" i="1" dirty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1377727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81321" y="836712"/>
            <a:ext cx="9036045" cy="4968552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 smtClean="0"/>
              <a:t>Проект: </a:t>
            </a:r>
            <a:r>
              <a:rPr lang="bg-BG" dirty="0" smtClean="0"/>
              <a:t>„Ремонт и рехабилитация на път IV – 10059 – с. Горно Церово, Община Благоевград, област Благоевград /I-1 София – Кулата/, отклонение за с.Горно Церово от км 1+600 на път IV 10064 и  път IV-10089 – с. Марулево, община Благоевград, област Благоевград“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5122" name="Picture 2" descr="D:\Snimki_proekti\snimki\SANY4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Snimki_proekti\snimki\SANY4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12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lvl="0"/>
            <a:r>
              <a:rPr lang="ru-RU" dirty="0"/>
              <a:t>Рехабилитация на ул. "Славянска" в участъка от ул. "Иван Михайлов" до ул</a:t>
            </a:r>
            <a:r>
              <a:rPr lang="ru-RU" dirty="0" smtClean="0"/>
              <a:t>."Дойран";</a:t>
            </a:r>
            <a:endParaRPr lang="bg-BG" dirty="0"/>
          </a:p>
          <a:p>
            <a:pPr lvl="0"/>
            <a:r>
              <a:rPr lang="ru-RU" dirty="0"/>
              <a:t>Рехабилитация на ул. "Панайот </a:t>
            </a:r>
            <a:r>
              <a:rPr lang="ru-RU" dirty="0" smtClean="0"/>
              <a:t>Волов";</a:t>
            </a:r>
            <a:endParaRPr lang="bg-BG" dirty="0"/>
          </a:p>
          <a:p>
            <a:pPr lvl="0"/>
            <a:r>
              <a:rPr lang="en-GB" dirty="0"/>
              <a:t>Рехабилитация на ул. "</a:t>
            </a:r>
            <a:r>
              <a:rPr lang="en-GB" dirty="0" smtClean="0"/>
              <a:t>Гемеджиите„</a:t>
            </a:r>
            <a:r>
              <a:rPr lang="bg-BG" dirty="0" smtClean="0"/>
              <a:t>;</a:t>
            </a:r>
            <a:endParaRPr lang="bg-BG" dirty="0"/>
          </a:p>
          <a:p>
            <a:pPr lvl="0"/>
            <a:r>
              <a:rPr lang="ru-RU" dirty="0"/>
              <a:t>Рехабилитация на ул. "Солунските </a:t>
            </a:r>
            <a:r>
              <a:rPr lang="ru-RU" dirty="0" smtClean="0"/>
              <a:t>атентатори";</a:t>
            </a:r>
            <a:endParaRPr lang="bg-BG" dirty="0"/>
          </a:p>
          <a:p>
            <a:pPr lvl="0"/>
            <a:r>
              <a:rPr lang="bg-BG" dirty="0" smtClean="0"/>
              <a:t>Изгради се </a:t>
            </a:r>
            <a:r>
              <a:rPr lang="bg-BG" dirty="0"/>
              <a:t>парк между ул. "</a:t>
            </a:r>
            <a:r>
              <a:rPr lang="bg-BG" dirty="0"/>
              <a:t>Даме</a:t>
            </a:r>
            <a:r>
              <a:rPr lang="bg-BG" dirty="0"/>
              <a:t> Груев" и река Бистрица в кв. </a:t>
            </a:r>
            <a:r>
              <a:rPr lang="bg-BG" dirty="0" smtClean="0"/>
              <a:t>216;</a:t>
            </a:r>
            <a:endParaRPr lang="bg-BG" dirty="0"/>
          </a:p>
          <a:p>
            <a:pPr lvl="0"/>
            <a:r>
              <a:rPr lang="bg-BG" dirty="0" smtClean="0"/>
              <a:t>Изгради се </a:t>
            </a:r>
            <a:r>
              <a:rPr lang="bg-BG" dirty="0"/>
              <a:t>парк в ж.к. "Еленово - 1" - II </a:t>
            </a:r>
            <a:r>
              <a:rPr lang="bg-BG" dirty="0" smtClean="0"/>
              <a:t>етап;</a:t>
            </a:r>
            <a:endParaRPr lang="bg-BG" dirty="0"/>
          </a:p>
          <a:p>
            <a:pPr marL="0" lvl="0" indent="0">
              <a:buNone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934831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/>
              <a:t>Проект:</a:t>
            </a:r>
            <a:r>
              <a:rPr lang="bg-BG" dirty="0"/>
              <a:t> </a:t>
            </a:r>
            <a:r>
              <a:rPr lang="bg-BG" i="1" dirty="0"/>
              <a:t>„Зелена и достъпна градска среда в община Благоевград“</a:t>
            </a:r>
          </a:p>
          <a:p>
            <a:pPr marL="0" lvl="0" indent="0">
              <a:buNone/>
            </a:pPr>
            <a:endParaRPr lang="bg-BG" dirty="0" smtClean="0"/>
          </a:p>
        </p:txBody>
      </p:sp>
      <p:pic>
        <p:nvPicPr>
          <p:cNvPr id="2050" name="Picture 2" descr="S:\КОСТАДИН ГЕОРГИЕВ\broshura\П. Явор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6" y="1700808"/>
            <a:ext cx="2843808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КОСТАДИН ГЕОРГИЕВ\broshura\П.Яворов  - вело алея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6809"/>
            <a:ext cx="2834807" cy="18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КОСТАДИН ГЕОРГИЕВ\broshura\парк Д.Груев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6997"/>
            <a:ext cx="2795240" cy="18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:\КОСТАДИН ГЕОРГИЕВ\broshura\парк Д.Груев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7" y="3639294"/>
            <a:ext cx="2843808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:\КОСТАДИН ГЕОРГИЕВ\broshura\парк Д.Груев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64956"/>
            <a:ext cx="1800200" cy="22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:\КОСТАДИН ГЕОРГИЕВ\broshura\парк Еленово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26" y="3580490"/>
            <a:ext cx="1944216" cy="23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06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/>
              <a:t>Проект:</a:t>
            </a:r>
            <a:r>
              <a:rPr lang="bg-BG" dirty="0"/>
              <a:t> </a:t>
            </a:r>
            <a:r>
              <a:rPr lang="bg-BG" i="1" dirty="0"/>
              <a:t>„Зелена и достъпна градска среда в община Благоевград</a:t>
            </a:r>
            <a:r>
              <a:rPr lang="bg-BG" i="1" dirty="0" smtClean="0"/>
              <a:t>“</a:t>
            </a:r>
          </a:p>
          <a:p>
            <a:pPr marL="0" indent="0" algn="ctr">
              <a:buNone/>
            </a:pPr>
            <a:endParaRPr lang="bg-BG" i="1" dirty="0"/>
          </a:p>
          <a:p>
            <a:pPr marL="0" indent="0" algn="ctr">
              <a:buNone/>
            </a:pPr>
            <a:endParaRPr lang="bg-BG" i="1" dirty="0"/>
          </a:p>
        </p:txBody>
      </p:sp>
      <p:pic>
        <p:nvPicPr>
          <p:cNvPr id="3074" name="Picture 2" descr="S:\КОСТАДИН ГЕОРГИЕВ\broshura\Парк Елено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7" y="1772816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КОСТАДИН ГЕОРГИЕВ\broshura\ул. Солонските атентатор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67144"/>
            <a:ext cx="3072041" cy="23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КОСТАДИН ГЕОРГИЕВ\broshura\ул.П. Вол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3" y="1772816"/>
            <a:ext cx="2887883" cy="21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КОСТАДИН ГЕОРГИЕВ\broshura\ул.Пресла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8" y="3685958"/>
            <a:ext cx="2843809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КОСТАДИН ГЕОРГИЕВ\broshura\ул.Славянс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60" y="4133718"/>
            <a:ext cx="2640444" cy="19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464597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i="1" dirty="0" smtClean="0"/>
              <a:t>Проект:</a:t>
            </a:r>
            <a:r>
              <a:rPr lang="bg-BG" dirty="0" smtClean="0"/>
              <a:t> </a:t>
            </a:r>
            <a:r>
              <a:rPr lang="bg-BG" i="1" dirty="0" smtClean="0"/>
              <a:t>„Инвестиции в бъдещето на община Благоевград“</a:t>
            </a:r>
          </a:p>
          <a:p>
            <a:pPr algn="just"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b="1" i="1" dirty="0" smtClean="0"/>
              <a:t>Обща </a:t>
            </a:r>
            <a:r>
              <a:rPr lang="ru-RU" b="1" i="1" dirty="0"/>
              <a:t>стойност на проекта: </a:t>
            </a:r>
            <a:r>
              <a:rPr lang="ru-RU" b="1" i="1" dirty="0" smtClean="0"/>
              <a:t>389 208,00 лв</a:t>
            </a:r>
            <a:r>
              <a:rPr lang="ru-RU" b="1" i="1" dirty="0"/>
              <a:t>.;</a:t>
            </a:r>
          </a:p>
          <a:p>
            <a:pPr algn="just">
              <a:buNone/>
            </a:pPr>
            <a:r>
              <a:rPr lang="ru-RU" b="1" i="1" dirty="0"/>
              <a:t>Продължителност на проекта: </a:t>
            </a:r>
            <a:r>
              <a:rPr lang="ru-RU" b="1" i="1" dirty="0" smtClean="0"/>
              <a:t>28 </a:t>
            </a:r>
            <a:r>
              <a:rPr lang="ru-RU" b="1" i="1" dirty="0"/>
              <a:t>месеца; </a:t>
            </a:r>
          </a:p>
          <a:p>
            <a:pPr algn="just">
              <a:buNone/>
            </a:pPr>
            <a:r>
              <a:rPr lang="ru-RU" b="1" i="1" dirty="0"/>
              <a:t>Постигнатите резултати от проекта са</a:t>
            </a:r>
            <a:r>
              <a:rPr lang="ru-RU" b="1" i="1" dirty="0" smtClean="0"/>
              <a:t>:</a:t>
            </a:r>
          </a:p>
          <a:p>
            <a:pPr algn="just">
              <a:buNone/>
            </a:pPr>
            <a:endParaRPr lang="ru-RU" b="1" i="1" dirty="0" smtClean="0"/>
          </a:p>
          <a:p>
            <a:pPr algn="just"/>
            <a:r>
              <a:rPr lang="bg-BG" dirty="0" smtClean="0"/>
              <a:t>Изготвени работни проекти за 8 обекта, с които община Благоевград </a:t>
            </a:r>
            <a:r>
              <a:rPr lang="bg-BG" dirty="0" smtClean="0"/>
              <a:t>да </a:t>
            </a:r>
            <a:r>
              <a:rPr lang="bg-BG" dirty="0" smtClean="0"/>
              <a:t>кандидатства за финансиране по Оперативна програма „Региони в растеж“ 2014 – </a:t>
            </a:r>
            <a:r>
              <a:rPr lang="ru-RU" dirty="0" smtClean="0"/>
              <a:t>2020 г.</a:t>
            </a: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3286388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</a:t>
            </a:r>
            <a:r>
              <a:rPr lang="bg-BG" dirty="0" smtClean="0"/>
              <a:t>2007-2013 </a:t>
            </a:r>
            <a:r>
              <a:rPr lang="bg-BG" dirty="0"/>
              <a:t>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752630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b="1" i="1" dirty="0" smtClean="0"/>
              <a:t>Предизвикателства при изпълнението на проекти по Оперативна програма „Регионално развитие“ 2007 – 2013 г.</a:t>
            </a:r>
          </a:p>
          <a:p>
            <a:pPr marL="0" lvl="0" indent="0" algn="ctr">
              <a:buNone/>
            </a:pPr>
            <a:endParaRPr lang="bg-BG" b="1" i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/>
              <a:t>„Гъвкав“ финансов мениджмънт при осигуряване на финансови средства за «мостово» финансиране на проектните дейности;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/>
              <a:t>Често променящи се указания за изпълнение на проектите</a:t>
            </a:r>
            <a:r>
              <a:rPr lang="ru-RU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/>
              <a:t>Налагане на финансови корекции;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/>
              <a:t>Възникване на допълнителни видове СМР, които не са били предвидени на етап проектиране.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1519088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466728" y="620713"/>
            <a:ext cx="8208961" cy="1152103"/>
          </a:xfrm>
        </p:spPr>
        <p:txBody>
          <a:bodyPr/>
          <a:lstStyle/>
          <a:p>
            <a:pPr lvl="0"/>
            <a:r>
              <a:rPr lang="bg-BG" i="1" dirty="0" smtClean="0"/>
              <a:t>Община Благоевград</a:t>
            </a:r>
            <a:endParaRPr lang="en-US" i="1" dirty="0"/>
          </a:p>
        </p:txBody>
      </p:sp>
      <p:sp>
        <p:nvSpPr>
          <p:cNvPr id="3" name="Rectangle 3"/>
          <p:cNvSpPr txBox="1">
            <a:spLocks noGrp="1"/>
          </p:cNvSpPr>
          <p:nvPr>
            <p:ph type="subTitle" idx="1"/>
          </p:nvPr>
        </p:nvSpPr>
        <p:spPr>
          <a:xfrm>
            <a:off x="468309" y="1988841"/>
            <a:ext cx="8207370" cy="3528391"/>
          </a:xfrm>
        </p:spPr>
        <p:txBody>
          <a:bodyPr/>
          <a:lstStyle/>
          <a:p>
            <a:pPr lvl="0"/>
            <a:r>
              <a:rPr lang="bg-BG" sz="3200" i="1" dirty="0"/>
              <a:t>Проекти в процес на реализация по Оперативна </a:t>
            </a:r>
            <a:r>
              <a:rPr lang="bg-BG" sz="3200" i="1" dirty="0" smtClean="0"/>
              <a:t>програма</a:t>
            </a:r>
          </a:p>
          <a:p>
            <a:pPr lvl="0"/>
            <a:r>
              <a:rPr lang="bg-BG" sz="3200" i="1" dirty="0" smtClean="0"/>
              <a:t> </a:t>
            </a:r>
            <a:r>
              <a:rPr lang="bg-BG" sz="3200" i="1" dirty="0"/>
              <a:t>„Региони в растеж“ </a:t>
            </a:r>
          </a:p>
          <a:p>
            <a:pPr lvl="0"/>
            <a:r>
              <a:rPr lang="bg-BG" sz="3200" i="1" dirty="0"/>
              <a:t>2014-2020 г.</a:t>
            </a:r>
          </a:p>
        </p:txBody>
      </p:sp>
      <p:sp>
        <p:nvSpPr>
          <p:cNvPr id="4" name="Текстово поле 1"/>
          <p:cNvSpPr txBox="1"/>
          <p:nvPr/>
        </p:nvSpPr>
        <p:spPr>
          <a:xfrm>
            <a:off x="2987820" y="6300609"/>
            <a:ext cx="345638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пл. „Георги Измирлиев“</a:t>
            </a:r>
            <a:r>
              <a:rPr lang="en-US" sz="1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lang="bg-BG" sz="1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№1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www.blgmun.com</a:t>
            </a:r>
            <a:endParaRPr lang="bg-BG" sz="14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98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</a:t>
            </a:r>
            <a:r>
              <a:rPr lang="bg-BG" dirty="0" smtClean="0"/>
              <a:t>2014-2020 </a:t>
            </a:r>
            <a:r>
              <a:rPr lang="bg-BG" dirty="0"/>
              <a:t>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752630"/>
          </a:xfrm>
        </p:spPr>
        <p:txBody>
          <a:bodyPr/>
          <a:lstStyle/>
          <a:p>
            <a:pPr marL="0" lvl="0" indent="0" algn="just">
              <a:buNone/>
            </a:pPr>
            <a:r>
              <a:rPr lang="bg-BG" b="1" dirty="0" smtClean="0"/>
              <a:t>В изпълнение на Инвестиционната програма на Община </a:t>
            </a:r>
            <a:r>
              <a:rPr lang="bg-BG" b="1" dirty="0" smtClean="0"/>
              <a:t>Благоевград на </a:t>
            </a:r>
            <a:r>
              <a:rPr lang="bg-BG" b="1" dirty="0" smtClean="0"/>
              <a:t>стойност 44 млн. лв. през новия програмен период 2014-2020 г., </a:t>
            </a:r>
            <a:r>
              <a:rPr lang="bg-BG" dirty="0" smtClean="0"/>
              <a:t>по</a:t>
            </a:r>
            <a:r>
              <a:rPr lang="bg-BG" b="1" dirty="0" smtClean="0"/>
              <a:t> </a:t>
            </a:r>
            <a:r>
              <a:rPr lang="en-US" dirty="0"/>
              <a:t>процедура</a:t>
            </a:r>
            <a:r>
              <a:rPr lang="en-US" dirty="0"/>
              <a:t> ВG16RFОР001-1.001-039 „</a:t>
            </a:r>
            <a:r>
              <a:rPr lang="en-US" dirty="0"/>
              <a:t>Изпълнение</a:t>
            </a:r>
            <a:r>
              <a:rPr lang="en-US" dirty="0"/>
              <a:t> на </a:t>
            </a:r>
            <a:r>
              <a:rPr lang="en-US" dirty="0"/>
              <a:t>Интегрирани</a:t>
            </a:r>
            <a:r>
              <a:rPr lang="en-US" dirty="0"/>
              <a:t> </a:t>
            </a:r>
            <a:r>
              <a:rPr lang="en-US" dirty="0"/>
              <a:t>планове</a:t>
            </a:r>
            <a:r>
              <a:rPr lang="en-US" dirty="0"/>
              <a:t> </a:t>
            </a:r>
            <a:r>
              <a:rPr lang="en-US" dirty="0"/>
              <a:t>за</a:t>
            </a:r>
            <a:r>
              <a:rPr lang="en-US" dirty="0"/>
              <a:t> </a:t>
            </a:r>
            <a:r>
              <a:rPr lang="en-US" dirty="0"/>
              <a:t>градско</a:t>
            </a:r>
            <a:r>
              <a:rPr lang="en-US" dirty="0"/>
              <a:t> </a:t>
            </a:r>
            <a:r>
              <a:rPr lang="en-US" dirty="0"/>
              <a:t>възстановяване</a:t>
            </a:r>
            <a:r>
              <a:rPr lang="en-US" dirty="0"/>
              <a:t> и </a:t>
            </a:r>
            <a:r>
              <a:rPr lang="en-US" dirty="0"/>
              <a:t>развитие</a:t>
            </a:r>
            <a:r>
              <a:rPr lang="en-US" dirty="0"/>
              <a:t>”, </a:t>
            </a:r>
            <a:r>
              <a:rPr lang="en-US" dirty="0"/>
              <a:t>която</a:t>
            </a:r>
            <a:r>
              <a:rPr lang="en-US" dirty="0"/>
              <a:t> </a:t>
            </a:r>
            <a:r>
              <a:rPr lang="en-US" dirty="0"/>
              <a:t>се</a:t>
            </a:r>
            <a:r>
              <a:rPr lang="en-US" dirty="0"/>
              <a:t> </a:t>
            </a:r>
            <a:r>
              <a:rPr lang="en-US" dirty="0"/>
              <a:t>реализира</a:t>
            </a:r>
            <a:r>
              <a:rPr lang="en-US" dirty="0"/>
              <a:t> в </a:t>
            </a:r>
            <a:r>
              <a:rPr lang="en-US" dirty="0"/>
              <a:t>рамките</a:t>
            </a:r>
            <a:r>
              <a:rPr lang="en-US" dirty="0"/>
              <a:t> на </a:t>
            </a:r>
            <a:r>
              <a:rPr lang="en-US" dirty="0"/>
              <a:t>Приоритетна</a:t>
            </a:r>
            <a:r>
              <a:rPr lang="en-US" dirty="0"/>
              <a:t> </a:t>
            </a:r>
            <a:r>
              <a:rPr lang="en-US" dirty="0"/>
              <a:t>ос</a:t>
            </a:r>
            <a:r>
              <a:rPr lang="en-US" dirty="0"/>
              <a:t> 1 „</a:t>
            </a:r>
            <a:r>
              <a:rPr lang="en-US" dirty="0"/>
              <a:t>Устойчиво</a:t>
            </a:r>
            <a:r>
              <a:rPr lang="en-US" dirty="0"/>
              <a:t> и </a:t>
            </a:r>
            <a:r>
              <a:rPr lang="en-US" dirty="0"/>
              <a:t>интегрирано</a:t>
            </a:r>
            <a:r>
              <a:rPr lang="en-US" dirty="0"/>
              <a:t> </a:t>
            </a:r>
            <a:r>
              <a:rPr lang="en-US" dirty="0"/>
              <a:t>градско</a:t>
            </a:r>
            <a:r>
              <a:rPr lang="en-US" dirty="0"/>
              <a:t> </a:t>
            </a:r>
            <a:r>
              <a:rPr lang="en-US" dirty="0"/>
              <a:t>развитие</a:t>
            </a:r>
            <a:r>
              <a:rPr lang="en-US" dirty="0"/>
              <a:t>“ на </a:t>
            </a:r>
            <a:r>
              <a:rPr lang="en-US" dirty="0"/>
              <a:t>Оперативна</a:t>
            </a:r>
            <a:r>
              <a:rPr lang="en-US" dirty="0"/>
              <a:t> </a:t>
            </a:r>
            <a:r>
              <a:rPr lang="en-US" dirty="0"/>
              <a:t>програма</a:t>
            </a:r>
            <a:r>
              <a:rPr lang="en-US" dirty="0"/>
              <a:t> „</a:t>
            </a:r>
            <a:r>
              <a:rPr lang="en-US" dirty="0"/>
              <a:t>Региони</a:t>
            </a:r>
            <a:r>
              <a:rPr lang="en-US" dirty="0"/>
              <a:t> в </a:t>
            </a:r>
            <a:r>
              <a:rPr lang="en-US" dirty="0"/>
              <a:t>растеж</a:t>
            </a:r>
            <a:r>
              <a:rPr lang="en-US" dirty="0"/>
              <a:t>“ 2014-2020 г</a:t>
            </a:r>
            <a:r>
              <a:rPr lang="en-US" dirty="0" smtClean="0"/>
              <a:t>.</a:t>
            </a:r>
            <a:r>
              <a:rPr lang="bg-BG" dirty="0" smtClean="0"/>
              <a:t> </a:t>
            </a:r>
            <a:r>
              <a:rPr lang="bg-BG" dirty="0" smtClean="0"/>
              <a:t>са </a:t>
            </a:r>
            <a:r>
              <a:rPr lang="bg-BG" dirty="0"/>
              <a:t>сключени договори за </a:t>
            </a:r>
            <a:r>
              <a:rPr lang="bg-BG" dirty="0" smtClean="0"/>
              <a:t>безвъзмездна </a:t>
            </a:r>
            <a:r>
              <a:rPr lang="bg-BG" dirty="0"/>
              <a:t>финансова помощ и се изпълняват </a:t>
            </a:r>
            <a:r>
              <a:rPr lang="bg-BG" dirty="0" smtClean="0"/>
              <a:t>следните </a:t>
            </a:r>
            <a:r>
              <a:rPr lang="bg-BG" dirty="0" smtClean="0"/>
              <a:t>проекти:</a:t>
            </a:r>
          </a:p>
          <a:p>
            <a:pPr marL="0" lvl="0" indent="0" algn="just">
              <a:buNone/>
            </a:pPr>
            <a:endParaRPr lang="bg-BG" dirty="0" smtClean="0"/>
          </a:p>
          <a:p>
            <a:pPr marL="0" lvl="0" indent="0" algn="just">
              <a:buNone/>
            </a:pPr>
            <a:endParaRPr lang="bg-BG" dirty="0" smtClean="0"/>
          </a:p>
          <a:p>
            <a:pPr marL="0" lvl="0" indent="0" algn="just">
              <a:buNone/>
            </a:pPr>
            <a:endParaRPr lang="bg-BG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2586515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107955" y="836712"/>
            <a:ext cx="9036045" cy="4752630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bg-BG" sz="2000" b="1" i="1" dirty="0" smtClean="0"/>
              <a:t>Проект:</a:t>
            </a:r>
            <a:r>
              <a:rPr lang="bg-BG" sz="2000" b="1" dirty="0" smtClean="0"/>
              <a:t> </a:t>
            </a:r>
            <a:r>
              <a:rPr lang="bg-BG" sz="2000" dirty="0" smtClean="0"/>
              <a:t>„Въвеждане </a:t>
            </a:r>
            <a:r>
              <a:rPr lang="bg-BG" sz="2000" dirty="0"/>
              <a:t>на мерки за енергийна ефективност, осигуряване на достъп за хора в неравностойно положение в сградата на Регионална служба </a:t>
            </a:r>
            <a:r>
              <a:rPr lang="bg-BG" sz="2000" dirty="0" smtClean="0"/>
              <a:t>„Пожарна </a:t>
            </a:r>
            <a:r>
              <a:rPr lang="bg-BG" sz="2000" dirty="0"/>
              <a:t>безопасност и защита на населението </a:t>
            </a:r>
            <a:r>
              <a:rPr lang="bg-BG" sz="2000" dirty="0" smtClean="0"/>
              <a:t>– Благоевград“ (</a:t>
            </a:r>
            <a:r>
              <a:rPr lang="bg-BG" sz="2000" dirty="0"/>
              <a:t>РСПБЗН</a:t>
            </a:r>
            <a:r>
              <a:rPr lang="bg-BG" sz="2000" dirty="0" smtClean="0"/>
              <a:t>)“</a:t>
            </a:r>
          </a:p>
          <a:p>
            <a:pPr marL="0" lvl="0" indent="0" algn="just">
              <a:buNone/>
            </a:pPr>
            <a:r>
              <a:rPr lang="bg-BG" sz="2000" b="1" dirty="0"/>
              <a:t>    </a:t>
            </a:r>
            <a:r>
              <a:rPr lang="bg-BG" sz="2000" b="1" i="1" dirty="0"/>
              <a:t>Обща стойност: </a:t>
            </a:r>
            <a:r>
              <a:rPr lang="bg-BG" sz="2000" b="1" i="1" dirty="0" smtClean="0"/>
              <a:t>562 124.81 </a:t>
            </a:r>
            <a:r>
              <a:rPr lang="bg-BG" sz="2000" b="1" i="1" dirty="0"/>
              <a:t>лв</a:t>
            </a:r>
            <a:r>
              <a:rPr lang="bg-BG" sz="2000" b="1" i="1" dirty="0" smtClean="0"/>
              <a:t>.</a:t>
            </a:r>
          </a:p>
          <a:p>
            <a:pPr marL="0" lvl="0" indent="0" algn="just">
              <a:buNone/>
            </a:pPr>
            <a:r>
              <a:rPr lang="bg-BG" sz="2000" dirty="0"/>
              <a:t> </a:t>
            </a:r>
            <a:r>
              <a:rPr lang="bg-BG" sz="2000" dirty="0" smtClean="0"/>
              <a:t>   </a:t>
            </a:r>
            <a:r>
              <a:rPr lang="ru-RU" sz="2000" b="1" i="1" dirty="0"/>
              <a:t>Продължителност на проекта: </a:t>
            </a:r>
            <a:r>
              <a:rPr lang="ru-RU" sz="2000" b="1" i="1" dirty="0" smtClean="0"/>
              <a:t>12 </a:t>
            </a:r>
            <a:r>
              <a:rPr lang="ru-RU" sz="2000" b="1" i="1" dirty="0"/>
              <a:t>месеца</a:t>
            </a:r>
            <a:endParaRPr lang="bg-BG" sz="2000" b="1" i="1" dirty="0" smtClean="0"/>
          </a:p>
          <a:p>
            <a:pPr marL="0" lvl="0" indent="0" algn="just">
              <a:buNone/>
            </a:pPr>
            <a:r>
              <a:rPr lang="bg-BG" sz="2000" dirty="0" smtClean="0"/>
              <a:t>    </a:t>
            </a:r>
            <a:r>
              <a:rPr lang="bg-BG" sz="2000" b="1" i="1" dirty="0" smtClean="0"/>
              <a:t>Постигнати </a:t>
            </a:r>
            <a:r>
              <a:rPr lang="bg-BG" sz="2000" b="1" i="1" dirty="0" smtClean="0"/>
              <a:t>резултати: </a:t>
            </a:r>
            <a:r>
              <a:rPr lang="bg-BG" sz="2000" dirty="0"/>
              <a:t>Подобряване на </a:t>
            </a:r>
            <a:r>
              <a:rPr lang="bg-BG" sz="2000" dirty="0" err="1"/>
              <a:t>сградния</a:t>
            </a:r>
            <a:r>
              <a:rPr lang="bg-BG" sz="2000" dirty="0"/>
              <a:t> фонд и </a:t>
            </a:r>
            <a:r>
              <a:rPr lang="bg-BG" sz="2000" dirty="0" err="1"/>
              <a:t>повишване</a:t>
            </a:r>
            <a:r>
              <a:rPr lang="bg-BG" sz="2000" dirty="0"/>
              <a:t> на енергийната ефективност на РСПБЗН – Благоевград.</a:t>
            </a:r>
            <a:endParaRPr lang="bg-BG" sz="2000" dirty="0" smtClean="0"/>
          </a:p>
          <a:p>
            <a:pPr marL="0" lvl="0" indent="0" algn="just">
              <a:buNone/>
            </a:pPr>
            <a:endParaRPr lang="bg-BG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3491880" cy="232792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3" y="3573016"/>
            <a:ext cx="3599892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107955" y="836712"/>
            <a:ext cx="9036045" cy="4752630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bg-BG" sz="2000" b="1" i="1" dirty="0" smtClean="0"/>
              <a:t>Проект:</a:t>
            </a:r>
            <a:r>
              <a:rPr lang="bg-BG" sz="2000" b="1" dirty="0" smtClean="0"/>
              <a:t> </a:t>
            </a:r>
            <a:r>
              <a:rPr lang="bg-BG" sz="2000" dirty="0" smtClean="0"/>
              <a:t>„Въвеждане </a:t>
            </a:r>
            <a:r>
              <a:rPr lang="bg-BG" sz="2000" dirty="0"/>
              <a:t>на мерки за енергийна ефективност, осигуряване на достъп за хора в неравностойно положение в сградата на Регионална служба </a:t>
            </a:r>
            <a:r>
              <a:rPr lang="bg-BG" sz="2000" dirty="0" smtClean="0"/>
              <a:t>„Пожарна </a:t>
            </a:r>
            <a:r>
              <a:rPr lang="bg-BG" sz="2000" dirty="0"/>
              <a:t>безопасност и защита на населението </a:t>
            </a:r>
            <a:r>
              <a:rPr lang="bg-BG" sz="2000" dirty="0" smtClean="0"/>
              <a:t>– Благоевград“ (</a:t>
            </a:r>
            <a:r>
              <a:rPr lang="bg-BG" sz="2000" dirty="0"/>
              <a:t>РСПБЗН</a:t>
            </a:r>
            <a:r>
              <a:rPr lang="bg-BG" sz="2000" dirty="0" smtClean="0"/>
              <a:t>)“</a:t>
            </a:r>
          </a:p>
          <a:p>
            <a:pPr marL="0" lvl="0" indent="0" algn="just">
              <a:buNone/>
            </a:pPr>
            <a:r>
              <a:rPr lang="bg-BG" sz="2000" b="1" dirty="0"/>
              <a:t>    </a:t>
            </a:r>
            <a:endParaRPr lang="bg-BG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2"/>
            <a:ext cx="2651787" cy="1988840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2"/>
            <a:ext cx="3618148" cy="2713611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91" y="3814564"/>
            <a:ext cx="2604796" cy="19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08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752630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bg-BG" sz="2300" b="1" i="1" dirty="0" smtClean="0"/>
              <a:t>Проект: </a:t>
            </a:r>
            <a:r>
              <a:rPr lang="bg-BG" sz="2300" dirty="0" smtClean="0"/>
              <a:t>Благоустрояване </a:t>
            </a:r>
            <a:r>
              <a:rPr lang="bg-BG" sz="2300" dirty="0"/>
              <a:t>на градската </a:t>
            </a:r>
            <a:r>
              <a:rPr lang="bg-BG" sz="2300" dirty="0" smtClean="0"/>
              <a:t>среда</a:t>
            </a:r>
          </a:p>
          <a:p>
            <a:pPr marL="0" lvl="0" indent="0" algn="just">
              <a:buNone/>
            </a:pPr>
            <a:r>
              <a:rPr lang="bg-BG" sz="2300" b="1" dirty="0" smtClean="0"/>
              <a:t>    </a:t>
            </a:r>
            <a:r>
              <a:rPr lang="bg-BG" sz="2300" b="1" i="1" dirty="0" smtClean="0"/>
              <a:t>Обща </a:t>
            </a:r>
            <a:r>
              <a:rPr lang="bg-BG" sz="2300" b="1" i="1" dirty="0"/>
              <a:t>стойност: 13 177 </a:t>
            </a:r>
            <a:r>
              <a:rPr lang="bg-BG" sz="2300" b="1" i="1" dirty="0" smtClean="0"/>
              <a:t>504.12 лв</a:t>
            </a:r>
            <a:r>
              <a:rPr lang="bg-BG" sz="2300" dirty="0" smtClean="0"/>
              <a:t>., от които:</a:t>
            </a:r>
          </a:p>
          <a:p>
            <a:pPr marL="0" lvl="0" indent="0" algn="just">
              <a:buNone/>
            </a:pPr>
            <a:r>
              <a:rPr lang="bg-BG" sz="2300" b="1" dirty="0"/>
              <a:t> </a:t>
            </a:r>
            <a:r>
              <a:rPr lang="bg-BG" sz="2300" b="1" dirty="0" smtClean="0"/>
              <a:t>   </a:t>
            </a:r>
            <a:r>
              <a:rPr lang="ru-RU" sz="2300" dirty="0" smtClean="0"/>
              <a:t>13 149 400.31 </a:t>
            </a:r>
            <a:r>
              <a:rPr lang="ru-RU" sz="2300" dirty="0"/>
              <a:t>лв. - БФП;               </a:t>
            </a:r>
            <a:endParaRPr lang="ru-RU" sz="2300" dirty="0" smtClean="0"/>
          </a:p>
          <a:p>
            <a:pPr marL="0" lvl="0" indent="0" algn="just">
              <a:buNone/>
            </a:pPr>
            <a:r>
              <a:rPr lang="ru-RU" sz="2300" dirty="0" smtClean="0"/>
              <a:t>    28 </a:t>
            </a:r>
            <a:r>
              <a:rPr lang="ru-RU" sz="2300" dirty="0"/>
              <a:t>103.81 лв. - </a:t>
            </a:r>
            <a:r>
              <a:rPr lang="ru-RU" sz="2300" dirty="0" err="1"/>
              <a:t>собствени</a:t>
            </a:r>
            <a:r>
              <a:rPr lang="ru-RU" sz="2300" dirty="0"/>
              <a:t> </a:t>
            </a:r>
            <a:r>
              <a:rPr lang="ru-RU" sz="2300" dirty="0" smtClean="0"/>
              <a:t>средства</a:t>
            </a:r>
            <a:r>
              <a:rPr lang="bg-BG" sz="2300" dirty="0" smtClean="0"/>
              <a:t>.</a:t>
            </a:r>
          </a:p>
          <a:p>
            <a:pPr marL="0" lvl="0" indent="0" algn="just">
              <a:buNone/>
            </a:pPr>
            <a:r>
              <a:rPr lang="bg-BG" sz="2300" dirty="0"/>
              <a:t> </a:t>
            </a:r>
            <a:r>
              <a:rPr lang="bg-BG" sz="2300" dirty="0" smtClean="0"/>
              <a:t>   </a:t>
            </a:r>
            <a:r>
              <a:rPr lang="ru-RU" sz="2300" b="1" i="1" dirty="0"/>
              <a:t>Продължителност на проекта: 24 месеца</a:t>
            </a:r>
            <a:endParaRPr lang="bg-BG" sz="2300" b="1" i="1" dirty="0" smtClean="0"/>
          </a:p>
          <a:p>
            <a:pPr marL="0" indent="0" algn="just">
              <a:buNone/>
            </a:pPr>
            <a:r>
              <a:rPr lang="bg-BG" sz="2300" dirty="0" smtClean="0"/>
              <a:t>    </a:t>
            </a:r>
            <a:r>
              <a:rPr lang="bg-BG" sz="2300" b="1" i="1" dirty="0" smtClean="0"/>
              <a:t>Очаквани резултати: </a:t>
            </a:r>
            <a:r>
              <a:rPr lang="bg-BG" sz="2300" dirty="0"/>
              <a:t>Подобряване на жизнената и работна среда на жителите и гостите на Благоевград </a:t>
            </a:r>
            <a:r>
              <a:rPr lang="bg-BG" sz="2300" dirty="0" smtClean="0"/>
              <a:t>– </a:t>
            </a:r>
          </a:p>
          <a:p>
            <a:pPr marL="457200" indent="-457200" algn="just">
              <a:buAutoNum type="arabicParenR"/>
            </a:pPr>
            <a:r>
              <a:rPr lang="bg-BG" sz="2300" dirty="0" smtClean="0"/>
              <a:t>Благоустрояване </a:t>
            </a:r>
            <a:r>
              <a:rPr lang="bg-BG" sz="2300" dirty="0"/>
              <a:t>на ул. "Марица"; </a:t>
            </a:r>
            <a:endParaRPr lang="bg-BG" sz="2300" dirty="0" smtClean="0"/>
          </a:p>
          <a:p>
            <a:pPr marL="457200" indent="-457200" algn="just">
              <a:buAutoNum type="arabicParenR"/>
            </a:pPr>
            <a:r>
              <a:rPr lang="bg-BG" sz="2300" dirty="0" smtClean="0"/>
              <a:t>Обновяване </a:t>
            </a:r>
            <a:r>
              <a:rPr lang="bg-BG" sz="2300" dirty="0"/>
              <a:t>и облагородяване на пл. "Георги </a:t>
            </a:r>
            <a:r>
              <a:rPr lang="bg-BG" sz="2300" dirty="0" err="1"/>
              <a:t>Измирлиев-Македончето</a:t>
            </a:r>
            <a:r>
              <a:rPr lang="bg-BG" sz="2300" dirty="0"/>
              <a:t>"; </a:t>
            </a:r>
            <a:endParaRPr lang="bg-BG" sz="2300" dirty="0" smtClean="0"/>
          </a:p>
          <a:p>
            <a:pPr marL="457200" indent="-457200" algn="just">
              <a:buAutoNum type="arabicParenR"/>
            </a:pPr>
            <a:r>
              <a:rPr lang="bg-BG" sz="2300" dirty="0" smtClean="0"/>
              <a:t>Изграждане </a:t>
            </a:r>
            <a:r>
              <a:rPr lang="bg-BG" sz="2300" dirty="0"/>
              <a:t>на велосипедна алея;</a:t>
            </a:r>
          </a:p>
          <a:p>
            <a:pPr marL="0" indent="0" algn="just">
              <a:buNone/>
            </a:pPr>
            <a:r>
              <a:rPr lang="bg-BG" sz="2300" dirty="0"/>
              <a:t>4</a:t>
            </a:r>
            <a:r>
              <a:rPr lang="bg-BG" sz="2300" dirty="0" smtClean="0"/>
              <a:t>)  </a:t>
            </a:r>
            <a:r>
              <a:rPr lang="bg-BG" sz="2300" dirty="0" smtClean="0"/>
              <a:t> Благоустрояване </a:t>
            </a:r>
            <a:r>
              <a:rPr lang="bg-BG" sz="2300" dirty="0"/>
              <a:t>на IV-ти микрорайон в Благоевград</a:t>
            </a:r>
            <a:r>
              <a:rPr lang="bg-BG" sz="2300" dirty="0" smtClean="0"/>
              <a:t>.</a:t>
            </a:r>
          </a:p>
          <a:p>
            <a:pPr marL="0" lvl="0" indent="0" algn="just">
              <a:buNone/>
            </a:pPr>
            <a:endParaRPr lang="bg-BG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3859501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5400701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 smtClean="0"/>
              <a:t>Проект:</a:t>
            </a:r>
            <a:r>
              <a:rPr lang="bg-BG" dirty="0" smtClean="0"/>
              <a:t> „Основен ремонт на общински Младежки дом и реконструкция на съществуващата дренажна система – Благоевград“</a:t>
            </a:r>
          </a:p>
          <a:p>
            <a:pPr marL="0" indent="0" algn="just">
              <a:buNone/>
            </a:pPr>
            <a:r>
              <a:rPr lang="bg-BG" b="1" i="1" dirty="0" smtClean="0"/>
              <a:t>Обща стойност на проекта: 930 879,19 лв.</a:t>
            </a:r>
          </a:p>
          <a:p>
            <a:pPr marL="0" indent="0" algn="just">
              <a:buNone/>
            </a:pPr>
            <a:r>
              <a:rPr lang="bg-BG" b="1" i="1" dirty="0" smtClean="0"/>
              <a:t>Продължителност на проекта: 25 месеца</a:t>
            </a:r>
          </a:p>
          <a:p>
            <a:pPr marL="0" indent="0" algn="just">
              <a:buNone/>
            </a:pPr>
            <a:r>
              <a:rPr lang="bg-BG" b="1" i="1" dirty="0" smtClean="0"/>
              <a:t>Постигнатите резултати от проекта са:</a:t>
            </a:r>
          </a:p>
          <a:p>
            <a:pPr algn="just"/>
            <a:r>
              <a:rPr lang="bg-BG" dirty="0" smtClean="0"/>
              <a:t>Извършен основен ремонт на Общински младежки дом;</a:t>
            </a:r>
          </a:p>
          <a:p>
            <a:pPr algn="just"/>
            <a:r>
              <a:rPr lang="bg-BG" dirty="0" smtClean="0"/>
              <a:t>Въведени мерки за енергийна ефективност на сградата на Общински младежки дом;</a:t>
            </a:r>
          </a:p>
          <a:p>
            <a:pPr algn="just"/>
            <a:r>
              <a:rPr lang="bg-BG" dirty="0" smtClean="0"/>
              <a:t>Извършена реконструкция на дренажната система</a:t>
            </a:r>
            <a:r>
              <a:rPr lang="ru-RU" dirty="0" smtClean="0"/>
              <a:t>;</a:t>
            </a:r>
            <a:endParaRPr lang="bg-BG" dirty="0"/>
          </a:p>
          <a:p>
            <a:pPr marL="0" indent="0" algn="just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57615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752630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bg-BG" sz="2300" b="1" i="1" dirty="0" smtClean="0"/>
              <a:t>Проект: </a:t>
            </a:r>
            <a:r>
              <a:rPr lang="bg-BG" sz="2300" dirty="0"/>
              <a:t>Изграждане на социални жилища в IV - ти микрорайон</a:t>
            </a:r>
            <a:endParaRPr lang="bg-BG" sz="2300" dirty="0" smtClean="0"/>
          </a:p>
          <a:p>
            <a:pPr marL="0" lvl="0" indent="0" algn="just">
              <a:buNone/>
            </a:pPr>
            <a:r>
              <a:rPr lang="bg-BG" sz="2300" b="1" dirty="0" smtClean="0"/>
              <a:t>    </a:t>
            </a:r>
            <a:r>
              <a:rPr lang="bg-BG" sz="2300" b="1" i="1" dirty="0" smtClean="0"/>
              <a:t>Обща </a:t>
            </a:r>
            <a:r>
              <a:rPr lang="bg-BG" sz="2300" b="1" i="1" dirty="0"/>
              <a:t>стойност: 9 506 000.00 лв</a:t>
            </a:r>
            <a:r>
              <a:rPr lang="bg-BG" sz="2300" b="1" i="1" dirty="0" smtClean="0"/>
              <a:t>.</a:t>
            </a:r>
          </a:p>
          <a:p>
            <a:pPr marL="0" lvl="0" indent="0" algn="just">
              <a:buNone/>
            </a:pPr>
            <a:r>
              <a:rPr lang="bg-BG" sz="2300" dirty="0"/>
              <a:t> </a:t>
            </a:r>
            <a:r>
              <a:rPr lang="bg-BG" sz="2300" dirty="0" smtClean="0"/>
              <a:t>   </a:t>
            </a:r>
            <a:r>
              <a:rPr lang="ru-RU" sz="2300" b="1" i="1" dirty="0" smtClean="0"/>
              <a:t>Продължителност </a:t>
            </a:r>
            <a:r>
              <a:rPr lang="ru-RU" sz="2300" b="1" i="1" dirty="0"/>
              <a:t>на проекта: 24 месеца</a:t>
            </a:r>
            <a:endParaRPr lang="bg-BG" sz="2300" b="1" i="1" dirty="0" smtClean="0"/>
          </a:p>
          <a:p>
            <a:pPr marL="0" indent="0" algn="just">
              <a:buNone/>
            </a:pPr>
            <a:r>
              <a:rPr lang="bg-BG" sz="2300" dirty="0" smtClean="0"/>
              <a:t>    </a:t>
            </a:r>
            <a:r>
              <a:rPr lang="bg-BG" sz="2300" b="1" i="1" dirty="0" smtClean="0"/>
              <a:t>Очаквани резултати: </a:t>
            </a:r>
            <a:r>
              <a:rPr lang="bg-BG" sz="2300" dirty="0"/>
              <a:t>Изграждане на </a:t>
            </a:r>
            <a:r>
              <a:rPr lang="bg-BG" sz="2300" b="1" dirty="0"/>
              <a:t>три</a:t>
            </a:r>
            <a:r>
              <a:rPr lang="bg-BG" sz="2300" dirty="0"/>
              <a:t> сгради за уязвими, малцинствени и социално слаби групи от населението и други групи в неравностойно положение - общо </a:t>
            </a:r>
            <a:r>
              <a:rPr lang="bg-BG" sz="2300" dirty="0" smtClean="0"/>
              <a:t>172 </a:t>
            </a:r>
            <a:r>
              <a:rPr lang="bg-BG" sz="2300" dirty="0"/>
              <a:t>социални жилища в IV - ти микрорайон</a:t>
            </a:r>
            <a:r>
              <a:rPr lang="bg-BG" sz="2300" dirty="0" smtClean="0"/>
              <a:t>.</a:t>
            </a:r>
          </a:p>
          <a:p>
            <a:pPr marL="0" lvl="0" indent="0" algn="just">
              <a:buNone/>
            </a:pPr>
            <a:endParaRPr lang="bg-BG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4190510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752630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bg-BG" sz="2300" b="1" i="1" dirty="0" smtClean="0"/>
              <a:t>Проект: </a:t>
            </a:r>
            <a:r>
              <a:rPr lang="bg-BG" sz="2300" dirty="0" smtClean="0"/>
              <a:t>„</a:t>
            </a:r>
            <a:r>
              <a:rPr lang="ru-RU" sz="2300" dirty="0" smtClean="0"/>
              <a:t>Въвеждане </a:t>
            </a:r>
            <a:r>
              <a:rPr lang="ru-RU" sz="2300" dirty="0"/>
              <a:t>на мерки за енергийна ефективност, осигуряване на достъп на хора с увреждания и цялостно обновяване на фасадите на сгради на ОД МВР и Първо РПУ - Благоевград</a:t>
            </a:r>
            <a:r>
              <a:rPr lang="bg-BG" sz="2300" dirty="0" smtClean="0"/>
              <a:t>“</a:t>
            </a:r>
          </a:p>
          <a:p>
            <a:pPr marL="0" lvl="0" indent="0" algn="just">
              <a:buNone/>
            </a:pPr>
            <a:r>
              <a:rPr lang="bg-BG" sz="2300" b="1" dirty="0" smtClean="0"/>
              <a:t>    </a:t>
            </a:r>
            <a:r>
              <a:rPr lang="bg-BG" sz="2300" b="1" i="1" dirty="0" smtClean="0"/>
              <a:t>Обща </a:t>
            </a:r>
            <a:r>
              <a:rPr lang="bg-BG" sz="2300" b="1" i="1" dirty="0"/>
              <a:t>стойност: </a:t>
            </a:r>
            <a:r>
              <a:rPr lang="bg-BG" sz="2300" b="1" i="1" dirty="0" smtClean="0"/>
              <a:t>1 </a:t>
            </a:r>
            <a:r>
              <a:rPr lang="bg-BG" sz="2300" b="1" i="1" dirty="0"/>
              <a:t>645 </a:t>
            </a:r>
            <a:r>
              <a:rPr lang="bg-BG" sz="2300" b="1" i="1" dirty="0" smtClean="0"/>
              <a:t>987.00 лв.</a:t>
            </a:r>
            <a:endParaRPr lang="bg-BG" sz="2300" i="1" dirty="0" smtClean="0"/>
          </a:p>
          <a:p>
            <a:pPr marL="0" lvl="0" indent="0" algn="just">
              <a:buNone/>
            </a:pPr>
            <a:r>
              <a:rPr lang="bg-BG" sz="2300" dirty="0"/>
              <a:t> </a:t>
            </a:r>
            <a:r>
              <a:rPr lang="bg-BG" sz="2300" dirty="0" smtClean="0"/>
              <a:t>   </a:t>
            </a:r>
            <a:r>
              <a:rPr lang="ru-RU" sz="2300" b="1" i="1" dirty="0" smtClean="0"/>
              <a:t>Продължителност </a:t>
            </a:r>
            <a:r>
              <a:rPr lang="ru-RU" sz="2300" b="1" i="1" dirty="0"/>
              <a:t>на проекта: </a:t>
            </a:r>
            <a:r>
              <a:rPr lang="ru-RU" sz="2300" b="1" i="1" dirty="0" smtClean="0"/>
              <a:t>12 </a:t>
            </a:r>
            <a:r>
              <a:rPr lang="ru-RU" sz="2300" b="1" i="1" dirty="0"/>
              <a:t>месеца</a:t>
            </a:r>
            <a:endParaRPr lang="bg-BG" sz="2300" b="1" i="1" dirty="0" smtClean="0"/>
          </a:p>
          <a:p>
            <a:pPr marL="0" indent="0" algn="just">
              <a:buNone/>
            </a:pPr>
            <a:r>
              <a:rPr lang="bg-BG" sz="2300" dirty="0" smtClean="0"/>
              <a:t>    </a:t>
            </a:r>
            <a:r>
              <a:rPr lang="bg-BG" sz="2300" b="1" i="1" dirty="0" smtClean="0"/>
              <a:t>Очаквани резултати: </a:t>
            </a:r>
            <a:r>
              <a:rPr lang="bg-BG" sz="2300" dirty="0" smtClean="0"/>
              <a:t>В</a:t>
            </a:r>
            <a:r>
              <a:rPr lang="ru-RU" sz="2000" dirty="0" smtClean="0"/>
              <a:t>ъвеждане </a:t>
            </a:r>
            <a:r>
              <a:rPr lang="ru-RU" sz="2000" dirty="0"/>
              <a:t>на мерки за енергийна ефективност в сградите на ОД МВР и Първо РПУ - Благоевград, намиращи се на адрес гр. Благоевград, ул. “Владо Черноземски“ №3. </a:t>
            </a:r>
            <a:r>
              <a:rPr lang="ru-RU" sz="2000" dirty="0" smtClean="0"/>
              <a:t>Осигуряване </a:t>
            </a:r>
            <a:r>
              <a:rPr lang="ru-RU" sz="2000" dirty="0"/>
              <a:t>достъп на хора с увреждания и </a:t>
            </a:r>
            <a:r>
              <a:rPr lang="ru-RU" sz="2000" dirty="0" smtClean="0"/>
              <a:t>извършване </a:t>
            </a:r>
            <a:r>
              <a:rPr lang="ru-RU" sz="2000" dirty="0"/>
              <a:t>цялостно обновяване на фасадите на сградите</a:t>
            </a:r>
            <a:r>
              <a:rPr lang="ru-RU" sz="2000" dirty="0" smtClean="0"/>
              <a:t>.</a:t>
            </a:r>
            <a:endParaRPr lang="bg-BG" sz="2300" dirty="0" smtClean="0"/>
          </a:p>
          <a:p>
            <a:pPr marL="0" lvl="0" indent="0" algn="just">
              <a:buNone/>
            </a:pPr>
            <a:endParaRPr lang="bg-BG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3067548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4752630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bg-BG" sz="2300" b="1" i="1" dirty="0" smtClean="0"/>
              <a:t>Проект: </a:t>
            </a:r>
            <a:r>
              <a:rPr lang="bg-BG" sz="2300" dirty="0" smtClean="0"/>
              <a:t>„</a:t>
            </a:r>
            <a:r>
              <a:rPr lang="ru-RU" sz="2300" dirty="0" smtClean="0"/>
              <a:t>Въвеждане </a:t>
            </a:r>
            <a:r>
              <a:rPr lang="ru-RU" sz="2300" dirty="0"/>
              <a:t>на мерки за енергийна ефективност в общински административни </a:t>
            </a:r>
            <a:r>
              <a:rPr lang="ru-RU" sz="2300" dirty="0" smtClean="0"/>
              <a:t>сгради</a:t>
            </a:r>
            <a:r>
              <a:rPr lang="bg-BG" sz="2300" dirty="0" smtClean="0"/>
              <a:t>“</a:t>
            </a:r>
          </a:p>
          <a:p>
            <a:pPr marL="0" lvl="0" indent="0" algn="just">
              <a:buNone/>
            </a:pPr>
            <a:r>
              <a:rPr lang="bg-BG" sz="2300" b="1" dirty="0" smtClean="0"/>
              <a:t>    </a:t>
            </a:r>
            <a:r>
              <a:rPr lang="bg-BG" sz="2300" b="1" i="1" dirty="0" smtClean="0"/>
              <a:t>Обща </a:t>
            </a:r>
            <a:r>
              <a:rPr lang="bg-BG" sz="2300" b="1" i="1" dirty="0"/>
              <a:t>стойност: 3 534 </a:t>
            </a:r>
            <a:r>
              <a:rPr lang="bg-BG" sz="2300" b="1" i="1" dirty="0" smtClean="0"/>
              <a:t>883.03 лв., </a:t>
            </a:r>
            <a:r>
              <a:rPr lang="bg-BG" sz="2300" i="1" dirty="0" smtClean="0"/>
              <a:t>от които:</a:t>
            </a:r>
          </a:p>
          <a:p>
            <a:pPr marL="0" lvl="0" indent="0" algn="just">
              <a:buNone/>
            </a:pPr>
            <a:r>
              <a:rPr lang="bg-BG" sz="2300" i="1" dirty="0" smtClean="0"/>
              <a:t>    - </a:t>
            </a:r>
            <a:r>
              <a:rPr lang="bg-BG" sz="2000" i="1" dirty="0"/>
              <a:t>3 430 758.49 </a:t>
            </a:r>
            <a:r>
              <a:rPr lang="bg-BG" sz="2000" i="1" dirty="0" smtClean="0"/>
              <a:t>лв. БФП</a:t>
            </a:r>
            <a:r>
              <a:rPr lang="bg-BG" sz="2300" i="1" dirty="0"/>
              <a:t>	</a:t>
            </a:r>
            <a:endParaRPr lang="bg-BG" sz="2300" i="1" dirty="0" smtClean="0"/>
          </a:p>
          <a:p>
            <a:pPr marL="0" lvl="0" indent="0" algn="just">
              <a:buNone/>
            </a:pPr>
            <a:r>
              <a:rPr lang="bg-BG" sz="2300" i="1" dirty="0"/>
              <a:t> </a:t>
            </a:r>
            <a:r>
              <a:rPr lang="bg-BG" sz="2300" i="1" dirty="0" smtClean="0"/>
              <a:t>   - </a:t>
            </a:r>
            <a:r>
              <a:rPr lang="bg-BG" sz="2000" i="1" dirty="0"/>
              <a:t>104 </a:t>
            </a:r>
            <a:r>
              <a:rPr lang="bg-BG" sz="2000" i="1" dirty="0" smtClean="0"/>
              <a:t>124.54 лв. собствени средства</a:t>
            </a:r>
            <a:endParaRPr lang="bg-BG" sz="2300" i="1" dirty="0" smtClean="0"/>
          </a:p>
          <a:p>
            <a:pPr marL="0" lvl="0" indent="0" algn="just">
              <a:buNone/>
            </a:pPr>
            <a:r>
              <a:rPr lang="bg-BG" sz="2300" dirty="0"/>
              <a:t> </a:t>
            </a:r>
            <a:r>
              <a:rPr lang="bg-BG" sz="2300" dirty="0" smtClean="0"/>
              <a:t>   </a:t>
            </a:r>
            <a:r>
              <a:rPr lang="ru-RU" sz="2300" b="1" i="1" dirty="0" smtClean="0"/>
              <a:t>Продължителност </a:t>
            </a:r>
            <a:r>
              <a:rPr lang="ru-RU" sz="2300" b="1" i="1" dirty="0"/>
              <a:t>на проекта: </a:t>
            </a:r>
            <a:r>
              <a:rPr lang="ru-RU" sz="2300" b="1" i="1" dirty="0" smtClean="0"/>
              <a:t>15 </a:t>
            </a:r>
            <a:r>
              <a:rPr lang="ru-RU" sz="2300" b="1" i="1" dirty="0"/>
              <a:t>месеца</a:t>
            </a:r>
            <a:endParaRPr lang="bg-BG" sz="2300" b="1" i="1" dirty="0" smtClean="0"/>
          </a:p>
          <a:p>
            <a:pPr marL="0" indent="0" algn="just">
              <a:buNone/>
            </a:pPr>
            <a:r>
              <a:rPr lang="bg-BG" sz="2300" dirty="0" smtClean="0"/>
              <a:t>    </a:t>
            </a:r>
            <a:r>
              <a:rPr lang="bg-BG" sz="2300" b="1" i="1" dirty="0" smtClean="0"/>
              <a:t>Очаквани резултати: </a:t>
            </a:r>
            <a:r>
              <a:rPr lang="bg-BG" sz="2300" dirty="0" smtClean="0"/>
              <a:t>В</a:t>
            </a:r>
            <a:r>
              <a:rPr lang="ru-RU" sz="2000" dirty="0" smtClean="0"/>
              <a:t>ъвеждане </a:t>
            </a:r>
            <a:r>
              <a:rPr lang="ru-RU" sz="2000" dirty="0"/>
              <a:t>на мерки за енергийна ефективност в административната сграда на Община - Благоевград</a:t>
            </a:r>
            <a:r>
              <a:rPr lang="ru-RU" sz="2000" dirty="0" smtClean="0"/>
              <a:t>,  </a:t>
            </a:r>
            <a:r>
              <a:rPr lang="ru-RU" sz="2000" dirty="0"/>
              <a:t>както и осигуряване на достъп до сградата на хора с увреждания</a:t>
            </a:r>
            <a:r>
              <a:rPr lang="ru-RU" sz="2000" dirty="0" smtClean="0"/>
              <a:t>.</a:t>
            </a:r>
            <a:endParaRPr lang="bg-BG" sz="2300" dirty="0" smtClean="0"/>
          </a:p>
          <a:p>
            <a:pPr marL="0" lvl="0" indent="0" algn="just">
              <a:buNone/>
            </a:pPr>
            <a:endParaRPr lang="bg-BG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2042004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95217" y="908720"/>
            <a:ext cx="9036045" cy="47526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2300" b="1" i="1" dirty="0" smtClean="0"/>
              <a:t>Проект: </a:t>
            </a:r>
            <a:r>
              <a:rPr lang="ru-RU" sz="2000" dirty="0" smtClean="0"/>
              <a:t>Техническа </a:t>
            </a:r>
            <a:r>
              <a:rPr lang="ru-RU" sz="2000" dirty="0"/>
              <a:t>помощ за реализация на Инвестиционната програма на Община </a:t>
            </a:r>
            <a:r>
              <a:rPr lang="ru-RU" sz="2000" dirty="0" smtClean="0"/>
              <a:t>Благоевград</a:t>
            </a:r>
            <a:endParaRPr lang="en-US" sz="2000" b="1" dirty="0" smtClean="0"/>
          </a:p>
          <a:p>
            <a:pPr marL="0" indent="0" algn="just">
              <a:buNone/>
            </a:pPr>
            <a:r>
              <a:rPr lang="bg-BG" sz="2000" b="1" i="1" dirty="0" smtClean="0"/>
              <a:t>    Обща </a:t>
            </a:r>
            <a:r>
              <a:rPr lang="bg-BG" sz="2000" b="1" i="1" dirty="0"/>
              <a:t>стойност: </a:t>
            </a:r>
            <a:r>
              <a:rPr lang="ru-RU" sz="2000" b="1" dirty="0"/>
              <a:t>235 676,61 лева</a:t>
            </a:r>
          </a:p>
          <a:p>
            <a:pPr marL="0" lvl="0" indent="0" algn="just">
              <a:buNone/>
            </a:pPr>
            <a:r>
              <a:rPr lang="bg-BG" sz="2000" dirty="0" smtClean="0"/>
              <a:t>    </a:t>
            </a:r>
            <a:r>
              <a:rPr lang="ru-RU" sz="2000" b="1" i="1" dirty="0"/>
              <a:t>Продължителност на проекта: </a:t>
            </a:r>
            <a:r>
              <a:rPr lang="en-US" sz="2000" b="1" i="1" dirty="0"/>
              <a:t>42</a:t>
            </a:r>
            <a:r>
              <a:rPr lang="ru-RU" sz="2000" b="1" i="1" dirty="0"/>
              <a:t> </a:t>
            </a:r>
            <a:r>
              <a:rPr lang="ru-RU" sz="2000" b="1" i="1" dirty="0" smtClean="0"/>
              <a:t>месеца</a:t>
            </a:r>
            <a:endParaRPr lang="en-US" sz="2000" b="1" i="1" dirty="0" smtClean="0"/>
          </a:p>
          <a:p>
            <a:pPr marL="0" lvl="0" indent="0" algn="just">
              <a:buNone/>
            </a:pPr>
            <a:r>
              <a:rPr lang="ru-RU" sz="2000" dirty="0" smtClean="0"/>
              <a:t>Проектът </a:t>
            </a:r>
            <a:r>
              <a:rPr lang="ru-RU" sz="2000" dirty="0"/>
              <a:t>цели да осигури ефективно и </a:t>
            </a:r>
            <a:r>
              <a:rPr lang="bg-BG" sz="2000" dirty="0" smtClean="0"/>
              <a:t>ефикасно</a:t>
            </a:r>
            <a:r>
              <a:rPr lang="ru-RU" sz="2000" dirty="0" smtClean="0"/>
              <a:t> </a:t>
            </a:r>
            <a:r>
              <a:rPr lang="bg-BG" sz="2000" dirty="0" smtClean="0"/>
              <a:t>изпълнение</a:t>
            </a:r>
            <a:r>
              <a:rPr lang="ru-RU" sz="2000" dirty="0" smtClean="0"/>
              <a:t> </a:t>
            </a:r>
            <a:r>
              <a:rPr lang="ru-RU" sz="2000" dirty="0"/>
              <a:t>на заложените проекти по Инвестиционната програма от Приоритетна ос 1 на ОПРР 2014-2020 г. С реализацията на проекта се осигуряват средства за </a:t>
            </a:r>
            <a:r>
              <a:rPr lang="bg-BG" sz="2000" dirty="0" smtClean="0"/>
              <a:t>обезпечаване на разходите, необходими за управление на Инвестиционната програма за изпълнение функциите на Междинното звено, за външни за Междинното звено оценители за експертна оценка на проектите, както и за обезпечаване на разходите за външен финансов одит и дейностите по публичност и информация по проекта.</a:t>
            </a:r>
            <a:endParaRPr lang="bg-BG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2780947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95217" y="908720"/>
            <a:ext cx="9036045" cy="4752630"/>
          </a:xfrm>
        </p:spPr>
        <p:txBody>
          <a:bodyPr/>
          <a:lstStyle/>
          <a:p>
            <a:pPr marL="0" indent="0" algn="just">
              <a:buNone/>
            </a:pPr>
            <a:endParaRPr lang="bg-BG" dirty="0" smtClean="0"/>
          </a:p>
          <a:p>
            <a:pPr marL="0" indent="0" algn="just">
              <a:buNone/>
            </a:pPr>
            <a:endParaRPr lang="bg-BG" dirty="0"/>
          </a:p>
          <a:p>
            <a:pPr marL="0" indent="0" algn="just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dirty="0" smtClean="0"/>
              <a:t>Община Благоевград </a:t>
            </a:r>
          </a:p>
          <a:p>
            <a:pPr marL="0" indent="0" algn="ctr">
              <a:buNone/>
            </a:pPr>
            <a:r>
              <a:rPr lang="bg-BG" dirty="0" smtClean="0"/>
              <a:t>изпълнява проект по </a:t>
            </a:r>
            <a:r>
              <a:rPr lang="bg-BG" b="1" dirty="0" smtClean="0"/>
              <a:t>П</a:t>
            </a:r>
            <a:r>
              <a:rPr lang="ru-RU" b="1" dirty="0" smtClean="0"/>
              <a:t>риоритетна </a:t>
            </a:r>
            <a:r>
              <a:rPr lang="ru-RU" b="1" dirty="0"/>
              <a:t>ос 3 „Регионална образователна инфраструктура”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рамките на процедура BG16RFOP001-3.002 “Подкрепа за професионалните училища в Република България</a:t>
            </a:r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</p:spTree>
    <p:extLst>
      <p:ext uri="{BB962C8B-B14F-4D97-AF65-F5344CB8AC3E}">
        <p14:creationId xmlns:p14="http://schemas.microsoft.com/office/powerpoint/2010/main" val="2735486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2014-2020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95217" y="908720"/>
            <a:ext cx="9036045" cy="55446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sz="2300" b="1" i="1" dirty="0" smtClean="0"/>
              <a:t>Проект: </a:t>
            </a:r>
            <a:r>
              <a:rPr lang="ru-RU" sz="2000" dirty="0" smtClean="0"/>
              <a:t>Инвестиции </a:t>
            </a:r>
            <a:r>
              <a:rPr lang="ru-RU" sz="2000" dirty="0"/>
              <a:t>в подобряване качеството на образователната среда в Благоевградска професионална </a:t>
            </a:r>
            <a:r>
              <a:rPr lang="ru-RU" sz="2000" dirty="0" smtClean="0"/>
              <a:t>гимназия</a:t>
            </a:r>
            <a:endParaRPr lang="en-US" sz="2000" b="1" dirty="0" smtClean="0"/>
          </a:p>
          <a:p>
            <a:pPr marL="0" indent="0" algn="just">
              <a:buNone/>
            </a:pPr>
            <a:r>
              <a:rPr lang="en-US" sz="2000" b="1" i="1" dirty="0" smtClean="0"/>
              <a:t>    </a:t>
            </a:r>
            <a:r>
              <a:rPr lang="bg-BG" sz="2000" b="1" i="1" dirty="0" smtClean="0"/>
              <a:t>Обща </a:t>
            </a:r>
            <a:r>
              <a:rPr lang="bg-BG" sz="2000" b="1" i="1" dirty="0"/>
              <a:t>стойност: </a:t>
            </a:r>
            <a:r>
              <a:rPr lang="ru-RU" sz="2000" dirty="0"/>
              <a:t>1 399 509.62 </a:t>
            </a:r>
            <a:r>
              <a:rPr lang="ru-RU" sz="2000" dirty="0" smtClean="0"/>
              <a:t>лева</a:t>
            </a:r>
            <a:endParaRPr lang="en-US" sz="2000" dirty="0" smtClean="0"/>
          </a:p>
          <a:p>
            <a:pPr marL="0" lvl="0" indent="0" algn="just">
              <a:buNone/>
            </a:pPr>
            <a:r>
              <a:rPr lang="bg-BG" sz="2000" dirty="0" smtClean="0"/>
              <a:t>    </a:t>
            </a:r>
            <a:r>
              <a:rPr lang="ru-RU" sz="2000" b="1" i="1" dirty="0"/>
              <a:t>Продължителност на проекта: </a:t>
            </a:r>
            <a:r>
              <a:rPr lang="en-US" sz="2000" b="1" i="1" dirty="0"/>
              <a:t>18</a:t>
            </a:r>
            <a:r>
              <a:rPr lang="ru-RU" sz="2000" b="1" i="1" dirty="0"/>
              <a:t> месеца</a:t>
            </a:r>
            <a:endParaRPr lang="en-US" sz="2000" b="1" i="1" dirty="0"/>
          </a:p>
          <a:p>
            <a:pPr marL="0" indent="0" algn="just">
              <a:buNone/>
            </a:pPr>
            <a:r>
              <a:rPr lang="bg-BG" sz="1800" dirty="0" smtClean="0"/>
              <a:t>Проектът цели подобряване качеството на образователната среда в Благоевградска професионална гимназия чрез създаване на условия за по-ефективно протичане на образователния процес. С реализирането на проекта ще бъдат осигурени съвременни условия за обучение на учениците. Предвижда се разширяване и модернизиране на материалната база, с което ще се осигури и възможност за целодневна организация на учебния процес. Ще бъде изградена пристройка към съществуващата сграда на БПГ, в която ще бъдат обособени  кабинети, работилници, лаборатории и физкултурен салон за нуждите на учениците. </a:t>
            </a:r>
          </a:p>
          <a:p>
            <a:pPr marL="0" lvl="0" indent="0" algn="just">
              <a:buNone/>
            </a:pPr>
            <a:endParaRPr lang="bg-BG" i="1" dirty="0" smtClean="0"/>
          </a:p>
          <a:p>
            <a:pPr marL="0" lvl="0" indent="0" algn="ctr">
              <a:buNone/>
            </a:pPr>
            <a:endParaRPr lang="bg-BG" i="1" dirty="0" smtClean="0"/>
          </a:p>
        </p:txBody>
      </p:sp>
      <p:pic>
        <p:nvPicPr>
          <p:cNvPr id="5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51397"/>
            <a:ext cx="3419895" cy="130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99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1500182"/>
          </a:xfrm>
        </p:spPr>
        <p:txBody>
          <a:bodyPr/>
          <a:lstStyle/>
          <a:p>
            <a:pPr algn="ctr"/>
            <a:r>
              <a:rPr lang="bg-BG" sz="3000" b="1" dirty="0" smtClean="0"/>
              <a:t>БЛАГОДАРЯ ЗА ВНИМАНИЕТО!</a:t>
            </a:r>
            <a:endParaRPr lang="bg-BG" sz="3000" b="1" dirty="0"/>
          </a:p>
        </p:txBody>
      </p:sp>
    </p:spTree>
    <p:extLst>
      <p:ext uri="{BB962C8B-B14F-4D97-AF65-F5344CB8AC3E}">
        <p14:creationId xmlns:p14="http://schemas.microsoft.com/office/powerpoint/2010/main" val="3755906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73023" y="836610"/>
            <a:ext cx="9036045" cy="5400701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 smtClean="0"/>
              <a:t>Проект:</a:t>
            </a:r>
            <a:r>
              <a:rPr lang="bg-BG" dirty="0" smtClean="0"/>
              <a:t> </a:t>
            </a:r>
            <a:r>
              <a:rPr lang="bg-BG" b="1" i="1" dirty="0" smtClean="0"/>
              <a:t>„</a:t>
            </a:r>
            <a:r>
              <a:rPr lang="bg-BG" dirty="0" smtClean="0"/>
              <a:t>Основен ремонт на общински Младежки дом и реконструкция на съществуващата дренажна система – Благоевград“</a:t>
            </a:r>
          </a:p>
          <a:p>
            <a:pPr marL="0" indent="0" algn="just">
              <a:buNone/>
            </a:pPr>
            <a:endParaRPr lang="bg-BG" dirty="0" smtClean="0"/>
          </a:p>
          <a:p>
            <a:pPr marL="0" indent="0" algn="just">
              <a:buNone/>
            </a:pPr>
            <a:endParaRPr lang="bg-BG" dirty="0"/>
          </a:p>
        </p:txBody>
      </p:sp>
      <p:pic>
        <p:nvPicPr>
          <p:cNvPr id="8194" name="Picture 2" descr="C:\Users\K.Georgiev\AppData\Local\Microsoft\Windows\Temporary Internet Files\Content.Outlook\LFPZEYC3\P3225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.Georgiev\AppData\Local\Microsoft\Windows\Temporary Internet Files\Content.Outlook\LFPZEYC3\Picture 225- ml. d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26" y="2060848"/>
            <a:ext cx="3819372" cy="28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09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107504" y="836610"/>
            <a:ext cx="8856984" cy="504066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Проект:</a:t>
            </a:r>
            <a:r>
              <a:rPr lang="ru-RU" dirty="0" smtClean="0"/>
              <a:t> </a:t>
            </a:r>
            <a:r>
              <a:rPr lang="bg-BG" dirty="0" smtClean="0"/>
              <a:t>„</a:t>
            </a:r>
            <a:r>
              <a:rPr lang="ru-RU" dirty="0" smtClean="0"/>
              <a:t>Зелен </a:t>
            </a:r>
            <a:r>
              <a:rPr lang="ru-RU" dirty="0"/>
              <a:t>транспорт, </a:t>
            </a:r>
            <a:r>
              <a:rPr lang="ru-RU" dirty="0" err="1"/>
              <a:t>въвеждане</a:t>
            </a:r>
            <a:r>
              <a:rPr lang="ru-RU" dirty="0"/>
              <a:t> на устойчиви форми на транспорт, посредством обмен на опит и </a:t>
            </a:r>
            <a:r>
              <a:rPr lang="ru-RU" dirty="0" err="1"/>
              <a:t>добри</a:t>
            </a:r>
            <a:r>
              <a:rPr lang="ru-RU" dirty="0"/>
              <a:t> </a:t>
            </a:r>
            <a:r>
              <a:rPr lang="ru-RU" dirty="0" smtClean="0"/>
              <a:t>практики</a:t>
            </a:r>
            <a:r>
              <a:rPr lang="bg-BG" dirty="0" smtClean="0"/>
              <a:t>”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b="1" i="1" dirty="0" smtClean="0"/>
              <a:t>Обща стойност на проекта: 202 233,37 лв.;</a:t>
            </a:r>
          </a:p>
          <a:p>
            <a:pPr marL="0" indent="0" algn="just">
              <a:buNone/>
            </a:pPr>
            <a:r>
              <a:rPr lang="ru-RU" b="1" i="1" dirty="0" smtClean="0"/>
              <a:t>Продължителност на проекта: 18 месеца;</a:t>
            </a:r>
          </a:p>
          <a:p>
            <a:pPr marL="0" indent="0" algn="just">
              <a:buNone/>
            </a:pPr>
            <a:r>
              <a:rPr lang="ru-RU" b="1" i="1" dirty="0" smtClean="0"/>
              <a:t>Постигнатите резултати от проекта са:</a:t>
            </a:r>
          </a:p>
          <a:p>
            <a:pPr algn="just"/>
            <a:r>
              <a:rPr lang="bg-BG" dirty="0"/>
              <a:t>Изготвен анализ на възможността в община Благоевград да се повиши употребата на </a:t>
            </a:r>
            <a:r>
              <a:rPr lang="bg-BG" dirty="0" smtClean="0"/>
              <a:t>велосипеди;</a:t>
            </a:r>
          </a:p>
          <a:p>
            <a:pPr algn="just"/>
            <a:r>
              <a:rPr lang="bg-BG" dirty="0" smtClean="0"/>
              <a:t>Изготвено предпроектно </a:t>
            </a:r>
            <a:r>
              <a:rPr lang="bg-BG" dirty="0"/>
              <a:t>проучване с набелязани конкретни стъпки за пилотно въвеждане на услугата „колела под наем” в община Благоевград</a:t>
            </a:r>
            <a:endParaRPr lang="bg-BG" b="1" i="1" dirty="0"/>
          </a:p>
        </p:txBody>
      </p:sp>
    </p:spTree>
    <p:extLst>
      <p:ext uri="{BB962C8B-B14F-4D97-AF65-F5344CB8AC3E}">
        <p14:creationId xmlns:p14="http://schemas.microsoft.com/office/powerpoint/2010/main" val="2525909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107504" y="836610"/>
            <a:ext cx="8856984" cy="5040662"/>
          </a:xfrm>
        </p:spPr>
        <p:txBody>
          <a:bodyPr/>
          <a:lstStyle/>
          <a:p>
            <a:pPr algn="just"/>
            <a:endParaRPr lang="bg-BG" dirty="0" smtClean="0"/>
          </a:p>
          <a:p>
            <a:pPr algn="just"/>
            <a:r>
              <a:rPr lang="bg-BG" dirty="0" smtClean="0"/>
              <a:t>Изготвена </a:t>
            </a:r>
            <a:r>
              <a:rPr lang="bg-BG" dirty="0"/>
              <a:t>интернет страница за популяризиране на проекта и устойчивите форми на </a:t>
            </a:r>
            <a:r>
              <a:rPr lang="bg-BG" dirty="0" smtClean="0"/>
              <a:t>транспорт;</a:t>
            </a:r>
          </a:p>
          <a:p>
            <a:pPr algn="just"/>
            <a:r>
              <a:rPr lang="bg-BG" dirty="0"/>
              <a:t>Проведена информационна кампания за запознаване на обществеността с проекта и насърчаване употребата на велосипеди в градска </a:t>
            </a:r>
            <a:r>
              <a:rPr lang="bg-BG" dirty="0" smtClean="0"/>
              <a:t>среда;</a:t>
            </a:r>
          </a:p>
          <a:p>
            <a:pPr algn="just"/>
            <a:r>
              <a:rPr lang="bg-BG" dirty="0"/>
              <a:t>Популяризиране на употребата на велосипеди в двете </a:t>
            </a:r>
            <a:r>
              <a:rPr lang="bg-BG" dirty="0" smtClean="0"/>
              <a:t>общини Благоевград и Секешфехервар, Унгария;</a:t>
            </a:r>
          </a:p>
          <a:p>
            <a:pPr marL="0" indent="0" algn="just">
              <a:buNone/>
            </a:pPr>
            <a:endParaRPr lang="bg-BG" b="1" i="1" dirty="0"/>
          </a:p>
        </p:txBody>
      </p:sp>
    </p:spTree>
    <p:extLst>
      <p:ext uri="{BB962C8B-B14F-4D97-AF65-F5344CB8AC3E}">
        <p14:creationId xmlns:p14="http://schemas.microsoft.com/office/powerpoint/2010/main" val="4095896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107504" y="836610"/>
            <a:ext cx="8856984" cy="504066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Проект:</a:t>
            </a:r>
            <a:r>
              <a:rPr lang="ru-RU" dirty="0"/>
              <a:t> </a:t>
            </a:r>
            <a:r>
              <a:rPr lang="bg-BG" dirty="0" smtClean="0"/>
              <a:t>„</a:t>
            </a:r>
            <a:r>
              <a:rPr lang="ru-RU" dirty="0" smtClean="0"/>
              <a:t>Зелен </a:t>
            </a:r>
            <a:r>
              <a:rPr lang="ru-RU" dirty="0"/>
              <a:t>транспорт, </a:t>
            </a:r>
            <a:r>
              <a:rPr lang="bg-BG" dirty="0" smtClean="0"/>
              <a:t>въвеждане на устойчиви форми на транспорт, посредством </a:t>
            </a:r>
            <a:r>
              <a:rPr lang="ru-RU" dirty="0" smtClean="0"/>
              <a:t>обмен </a:t>
            </a:r>
            <a:r>
              <a:rPr lang="ru-RU" dirty="0"/>
              <a:t>на опит и </a:t>
            </a:r>
            <a:r>
              <a:rPr lang="ru-RU" dirty="0" err="1"/>
              <a:t>добри</a:t>
            </a:r>
            <a:r>
              <a:rPr lang="ru-RU" dirty="0"/>
              <a:t> </a:t>
            </a:r>
            <a:r>
              <a:rPr lang="ru-RU" dirty="0" smtClean="0"/>
              <a:t>практики</a:t>
            </a:r>
            <a:r>
              <a:rPr lang="bg-BG" dirty="0" smtClean="0"/>
              <a:t>”</a:t>
            </a:r>
            <a:r>
              <a:rPr lang="ru-RU" dirty="0" smtClean="0"/>
              <a:t>;</a:t>
            </a:r>
            <a:endParaRPr lang="ru-RU" dirty="0"/>
          </a:p>
          <a:p>
            <a:pPr marL="0" indent="0" algn="just">
              <a:buNone/>
            </a:pPr>
            <a:endParaRPr lang="bg-BG" b="1" i="1" dirty="0"/>
          </a:p>
        </p:txBody>
      </p:sp>
      <p:pic>
        <p:nvPicPr>
          <p:cNvPr id="4098" name="Picture 2" descr="D:\Snimki_proekti\snimki\P415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8" y="1916832"/>
            <a:ext cx="2242136" cy="29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nimki_proekti\snimki\P415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4709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nimki_proekti\snimki\P415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38" y="2027218"/>
            <a:ext cx="3753734" cy="28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0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ISTICS-T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4449" y="-4764"/>
            <a:ext cx="7829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ОПРР 2007-2013 г.</a:t>
            </a:r>
            <a:endParaRPr lang="en-US" dirty="0"/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>
          <a:xfrm>
            <a:off x="35497" y="836610"/>
            <a:ext cx="9073572" cy="5328694"/>
          </a:xfrm>
        </p:spPr>
        <p:txBody>
          <a:bodyPr/>
          <a:lstStyle/>
          <a:p>
            <a:pPr marL="0" indent="0" algn="just">
              <a:buNone/>
            </a:pPr>
            <a:r>
              <a:rPr lang="bg-BG" b="1" i="1" dirty="0" smtClean="0"/>
              <a:t>Проект: </a:t>
            </a:r>
            <a:r>
              <a:rPr lang="bg-BG" dirty="0" smtClean="0"/>
              <a:t>„</a:t>
            </a:r>
            <a:r>
              <a:rPr lang="ru-RU" dirty="0" smtClean="0"/>
              <a:t>Ремонт</a:t>
            </a:r>
            <a:r>
              <a:rPr lang="ru-RU" dirty="0"/>
              <a:t>, реконструкция и модернизация на съществуващата социална инфраструктура на територията на Община </a:t>
            </a:r>
            <a:r>
              <a:rPr lang="ru-RU" dirty="0" smtClean="0"/>
              <a:t>Благоевград</a:t>
            </a:r>
            <a:r>
              <a:rPr lang="bg-BG" dirty="0" smtClean="0">
                <a:solidFill>
                  <a:srgbClr val="002060"/>
                </a:solidFill>
                <a:cs typeface="Times New Roman" pitchFamily="18" charset="0"/>
              </a:rPr>
              <a:t>“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i="1" dirty="0" smtClean="0"/>
              <a:t>Обща </a:t>
            </a:r>
            <a:r>
              <a:rPr lang="ru-RU" b="1" i="1" dirty="0" smtClean="0">
                <a:solidFill>
                  <a:schemeClr val="tx2"/>
                </a:solidFill>
              </a:rPr>
              <a:t>стойност</a:t>
            </a:r>
            <a:r>
              <a:rPr lang="ru-RU" b="1" i="1" dirty="0" smtClean="0"/>
              <a:t> на проекта: 2 068 003,56 лв.;</a:t>
            </a:r>
          </a:p>
          <a:p>
            <a:pPr marL="0" indent="0" algn="just">
              <a:buNone/>
            </a:pPr>
            <a:r>
              <a:rPr lang="ru-RU" b="1" i="1" dirty="0" smtClean="0"/>
              <a:t>Продължителност на проекта: 28 месеца;</a:t>
            </a:r>
          </a:p>
          <a:p>
            <a:pPr marL="0" indent="0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Постигнатите резултати от проекта са: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200" dirty="0">
                <a:solidFill>
                  <a:srgbClr val="002060"/>
                </a:solidFill>
                <a:cs typeface="Times New Roman" pitchFamily="18" charset="0"/>
              </a:rPr>
              <a:t>Обновена социална инфраструктура на: </a:t>
            </a:r>
          </a:p>
          <a:p>
            <a:pPr lvl="1"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Дневен център „Зорница“ за възрастни с умствени увреждания;</a:t>
            </a:r>
          </a:p>
          <a:p>
            <a:pPr lvl="1"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Дом за стари хора с. Падеш; </a:t>
            </a:r>
          </a:p>
          <a:p>
            <a:pPr lvl="1">
              <a:defRPr/>
            </a:pPr>
            <a:r>
              <a:rPr lang="bg-BG" dirty="0">
                <a:solidFill>
                  <a:srgbClr val="002060"/>
                </a:solidFill>
                <a:cs typeface="Times New Roman" pitchFamily="18" charset="0"/>
              </a:rPr>
              <a:t>Дом за стари хора с. Падеш – филиал Благоевград; </a:t>
            </a:r>
          </a:p>
          <a:p>
            <a:pPr>
              <a:defRPr/>
            </a:pPr>
            <a:endParaRPr lang="bg-BG" sz="1600" dirty="0">
              <a:solidFill>
                <a:schemeClr val="hlink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i="1" dirty="0"/>
          </a:p>
          <a:p>
            <a:pPr marL="0" lvl="0" indent="0" algn="just">
              <a:buNone/>
            </a:pPr>
            <a:endParaRPr lang="bg-BG" b="1" i="1" dirty="0"/>
          </a:p>
          <a:p>
            <a:pPr algn="just"/>
            <a:endParaRPr lang="bg-BG" i="1" dirty="0"/>
          </a:p>
          <a:p>
            <a:pPr marL="0" indent="0">
              <a:buNone/>
              <a:defRPr/>
            </a:pP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3665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62 global logistics powerpoint 2010 template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t’s not the design of your template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2549</Words>
  <Application>Microsoft Office PowerPoint</Application>
  <PresentationFormat>Презентация на цял екран (4:3)</PresentationFormat>
  <Paragraphs>300</Paragraphs>
  <Slides>46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46</vt:i4>
      </vt:variant>
    </vt:vector>
  </HeadingPairs>
  <TitlesOfParts>
    <vt:vector size="48" baseType="lpstr">
      <vt:lpstr>m62 global logistics powerpoint 2010 template</vt:lpstr>
      <vt:lpstr>1_It’s not the design of your template</vt:lpstr>
      <vt:lpstr>Община Благоевград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ОПРР 2007-2013 г.</vt:lpstr>
      <vt:lpstr>Община Благоевград</vt:lpstr>
      <vt:lpstr>ОПРР 2014-2020 г.</vt:lpstr>
      <vt:lpstr>ОПРР 2014-2020 г.</vt:lpstr>
      <vt:lpstr>ОПРР 2014-2020 г.</vt:lpstr>
      <vt:lpstr>ОПРР 2014-2020 г.</vt:lpstr>
      <vt:lpstr>ОПРР 2014-2020 г.</vt:lpstr>
      <vt:lpstr>ОПРР 2014-2020 г.</vt:lpstr>
      <vt:lpstr>ОПРР 2014-2020 г.</vt:lpstr>
      <vt:lpstr>ОПРР 2014-2020 г.</vt:lpstr>
      <vt:lpstr>ОПРР 2014-2020 г.</vt:lpstr>
      <vt:lpstr>ОПРР 2014-2020 г.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Katerina Tagareva</dc:creator>
  <cp:lastModifiedBy>Костадин Георгиев</cp:lastModifiedBy>
  <cp:revision>494</cp:revision>
  <cp:lastPrinted>2017-05-15T14:21:54Z</cp:lastPrinted>
  <dcterms:created xsi:type="dcterms:W3CDTF">2015-03-11T14:50:51Z</dcterms:created>
  <dcterms:modified xsi:type="dcterms:W3CDTF">2017-10-18T09:20:31Z</dcterms:modified>
</cp:coreProperties>
</file>